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Heebo" pitchFamily="2" charset="-79"/>
      <p:regular r:id="rId11"/>
      <p:bold r:id="rId12"/>
    </p:embeddedFont>
    <p:embeddedFont>
      <p:font typeface="Montserrat" panose="00000500000000000000" pitchFamily="2"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9606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1304685" y="792718"/>
            <a:ext cx="11965265" cy="3193971"/>
          </a:xfrm>
          <a:prstGeom prst="rect">
            <a:avLst/>
          </a:prstGeom>
          <a:noFill/>
          <a:ln/>
        </p:spPr>
        <p:txBody>
          <a:bodyPr wrap="square" lIns="0" tIns="0" rIns="0" bIns="0" rtlCol="0" anchor="t"/>
          <a:lstStyle/>
          <a:p>
            <a:pPr marL="0" indent="0">
              <a:lnSpc>
                <a:spcPts val="8350"/>
              </a:lnSpc>
              <a:buNone/>
            </a:pPr>
            <a:r>
              <a:rPr lang="en-US" sz="6700" dirty="0">
                <a:solidFill>
                  <a:srgbClr val="F2F0F4"/>
                </a:solidFill>
                <a:latin typeface="Montserrat" pitchFamily="34" charset="0"/>
                <a:ea typeface="Montserrat" pitchFamily="34" charset="-122"/>
                <a:cs typeface="Montserrat" pitchFamily="34" charset="-120"/>
              </a:rPr>
              <a:t>Python:- Bill Management 						 System</a:t>
            </a:r>
            <a:endParaRPr lang="en-US" sz="6700" dirty="0"/>
          </a:p>
        </p:txBody>
      </p:sp>
      <p:sp>
        <p:nvSpPr>
          <p:cNvPr id="4" name="Text 1"/>
          <p:cNvSpPr/>
          <p:nvPr/>
        </p:nvSpPr>
        <p:spPr>
          <a:xfrm>
            <a:off x="4939978" y="4356973"/>
            <a:ext cx="4962293" cy="2370296"/>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The system allows users to add items to a shopping cart, calculate the total cost, apply discounts, remove items, and generate an invoice with a unique number. </a:t>
            </a:r>
            <a:endParaRPr lang="en-US" sz="1900" dirty="0"/>
          </a:p>
        </p:txBody>
      </p:sp>
      <p:sp>
        <p:nvSpPr>
          <p:cNvPr id="5" name="Shape 2"/>
          <p:cNvSpPr/>
          <p:nvPr/>
        </p:nvSpPr>
        <p:spPr>
          <a:xfrm>
            <a:off x="5413733" y="7023378"/>
            <a:ext cx="394930" cy="394930"/>
          </a:xfrm>
          <a:prstGeom prst="roundRect">
            <a:avLst>
              <a:gd name="adj" fmla="val 23151155"/>
            </a:avLst>
          </a:prstGeom>
          <a:solidFill>
            <a:srgbClr val="1DF3D0"/>
          </a:solidFill>
          <a:ln w="7620">
            <a:solidFill>
              <a:srgbClr val="FFFFFF"/>
            </a:solidFill>
            <a:prstDash val="solid"/>
          </a:ln>
        </p:spPr>
      </p:sp>
      <p:sp>
        <p:nvSpPr>
          <p:cNvPr id="6" name="Text 3"/>
          <p:cNvSpPr/>
          <p:nvPr/>
        </p:nvSpPr>
        <p:spPr>
          <a:xfrm>
            <a:off x="6483668" y="7172087"/>
            <a:ext cx="128468" cy="97512"/>
          </a:xfrm>
          <a:prstGeom prst="rect">
            <a:avLst/>
          </a:prstGeom>
          <a:noFill/>
          <a:ln/>
        </p:spPr>
        <p:txBody>
          <a:bodyPr wrap="none" lIns="0" tIns="0" rIns="0" bIns="0" rtlCol="0" anchor="t"/>
          <a:lstStyle/>
          <a:p>
            <a:pPr marL="0" indent="0" algn="ctr">
              <a:lnSpc>
                <a:spcPts val="750"/>
              </a:lnSpc>
              <a:buNone/>
            </a:pPr>
            <a:r>
              <a:rPr lang="en-US" sz="750" dirty="0">
                <a:solidFill>
                  <a:srgbClr val="3C3838"/>
                </a:solidFill>
                <a:latin typeface="Heebo" pitchFamily="34" charset="0"/>
                <a:ea typeface="Heebo" pitchFamily="34" charset="-122"/>
                <a:cs typeface="Heebo" pitchFamily="34" charset="-120"/>
              </a:rPr>
              <a:t>PG</a:t>
            </a:r>
            <a:endParaRPr lang="en-US" sz="750" dirty="0"/>
          </a:p>
        </p:txBody>
      </p:sp>
      <p:sp>
        <p:nvSpPr>
          <p:cNvPr id="7" name="Text 4"/>
          <p:cNvSpPr/>
          <p:nvPr/>
        </p:nvSpPr>
        <p:spPr>
          <a:xfrm>
            <a:off x="6132732" y="7004923"/>
            <a:ext cx="3276124" cy="431959"/>
          </a:xfrm>
          <a:prstGeom prst="rect">
            <a:avLst/>
          </a:prstGeom>
          <a:noFill/>
          <a:ln/>
        </p:spPr>
        <p:txBody>
          <a:bodyPr wrap="none" lIns="0" tIns="0" rIns="0" bIns="0" rtlCol="0" anchor="t"/>
          <a:lstStyle/>
          <a:p>
            <a:pPr marL="0" indent="0" algn="l">
              <a:lnSpc>
                <a:spcPts val="3400"/>
              </a:lnSpc>
              <a:buNone/>
            </a:pPr>
            <a:r>
              <a:rPr lang="en-US" sz="2400" b="1" dirty="0">
                <a:solidFill>
                  <a:srgbClr val="DCD7E5"/>
                </a:solidFill>
                <a:latin typeface="Heebo" pitchFamily="34" charset="0"/>
                <a:ea typeface="Heebo" pitchFamily="34" charset="-122"/>
                <a:cs typeface="Heebo" pitchFamily="34" charset="-120"/>
              </a:rPr>
              <a:t>by PRASHANT GADALE</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458"/>
          </a:xfrm>
          <a:prstGeom prst="rect">
            <a:avLst/>
          </a:prstGeom>
        </p:spPr>
      </p:pic>
      <p:sp>
        <p:nvSpPr>
          <p:cNvPr id="3" name="Text 0"/>
          <p:cNvSpPr/>
          <p:nvPr/>
        </p:nvSpPr>
        <p:spPr>
          <a:xfrm>
            <a:off x="681633" y="535543"/>
            <a:ext cx="5485448" cy="608648"/>
          </a:xfrm>
          <a:prstGeom prst="rect">
            <a:avLst/>
          </a:prstGeom>
          <a:noFill/>
          <a:ln/>
        </p:spPr>
        <p:txBody>
          <a:bodyPr wrap="none" lIns="0" tIns="0" rIns="0" bIns="0" rtlCol="0" anchor="t"/>
          <a:lstStyle/>
          <a:p>
            <a:pPr marL="0" indent="0">
              <a:lnSpc>
                <a:spcPts val="4750"/>
              </a:lnSpc>
              <a:buNone/>
            </a:pPr>
            <a:r>
              <a:rPr lang="en-US" sz="3800" dirty="0">
                <a:solidFill>
                  <a:srgbClr val="F2F0F4"/>
                </a:solidFill>
                <a:latin typeface="Montserrat" pitchFamily="34" charset="0"/>
                <a:ea typeface="Montserrat" pitchFamily="34" charset="-122"/>
                <a:cs typeface="Montserrat" pitchFamily="34" charset="-120"/>
              </a:rPr>
              <a:t>Setting Up the System</a:t>
            </a:r>
            <a:endParaRPr lang="en-US" sz="3800" dirty="0"/>
          </a:p>
        </p:txBody>
      </p:sp>
      <p:sp>
        <p:nvSpPr>
          <p:cNvPr id="4" name="Shape 1"/>
          <p:cNvSpPr/>
          <p:nvPr/>
        </p:nvSpPr>
        <p:spPr>
          <a:xfrm>
            <a:off x="681633" y="1655326"/>
            <a:ext cx="438150" cy="438150"/>
          </a:xfrm>
          <a:prstGeom prst="roundRect">
            <a:avLst>
              <a:gd name="adj" fmla="val 18670"/>
            </a:avLst>
          </a:prstGeom>
          <a:solidFill>
            <a:srgbClr val="31136C"/>
          </a:solidFill>
          <a:ln w="7620">
            <a:solidFill>
              <a:srgbClr val="4A2C85"/>
            </a:solidFill>
            <a:prstDash val="solid"/>
          </a:ln>
        </p:spPr>
      </p:sp>
      <p:sp>
        <p:nvSpPr>
          <p:cNvPr id="5" name="Text 2"/>
          <p:cNvSpPr/>
          <p:nvPr/>
        </p:nvSpPr>
        <p:spPr>
          <a:xfrm>
            <a:off x="847963" y="1728311"/>
            <a:ext cx="105489" cy="292179"/>
          </a:xfrm>
          <a:prstGeom prst="rect">
            <a:avLst/>
          </a:prstGeom>
          <a:noFill/>
          <a:ln/>
        </p:spPr>
        <p:txBody>
          <a:bodyPr wrap="none" lIns="0" tIns="0" rIns="0" bIns="0" rtlCol="0" anchor="t"/>
          <a:lstStyle/>
          <a:p>
            <a:pPr marL="0" indent="0" algn="ctr">
              <a:lnSpc>
                <a:spcPts val="2300"/>
              </a:lnSpc>
              <a:buNone/>
            </a:pPr>
            <a:r>
              <a:rPr lang="en-US" sz="2300" dirty="0">
                <a:solidFill>
                  <a:srgbClr val="DCD7E5"/>
                </a:solidFill>
                <a:latin typeface="Montserrat" pitchFamily="34" charset="0"/>
                <a:ea typeface="Montserrat" pitchFamily="34" charset="-122"/>
                <a:cs typeface="Montserrat" pitchFamily="34" charset="-120"/>
              </a:rPr>
              <a:t>1</a:t>
            </a:r>
            <a:endParaRPr lang="en-US" sz="2300" dirty="0"/>
          </a:p>
        </p:txBody>
      </p:sp>
      <p:sp>
        <p:nvSpPr>
          <p:cNvPr id="6" name="Text 3"/>
          <p:cNvSpPr/>
          <p:nvPr/>
        </p:nvSpPr>
        <p:spPr>
          <a:xfrm>
            <a:off x="1314450" y="1655326"/>
            <a:ext cx="2434471" cy="304324"/>
          </a:xfrm>
          <a:prstGeom prst="rect">
            <a:avLst/>
          </a:prstGeom>
          <a:noFill/>
          <a:ln/>
        </p:spPr>
        <p:txBody>
          <a:bodyPr wrap="none" lIns="0" tIns="0" rIns="0" bIns="0" rtlCol="0" anchor="t"/>
          <a:lstStyle/>
          <a:p>
            <a:pPr marL="0" indent="0">
              <a:lnSpc>
                <a:spcPts val="2350"/>
              </a:lnSpc>
              <a:buNone/>
            </a:pPr>
            <a:r>
              <a:rPr lang="en-US" sz="1900" dirty="0">
                <a:solidFill>
                  <a:srgbClr val="DCD7E5"/>
                </a:solidFill>
                <a:latin typeface="Montserrat" pitchFamily="34" charset="0"/>
                <a:ea typeface="Montserrat" pitchFamily="34" charset="-122"/>
                <a:cs typeface="Montserrat" pitchFamily="34" charset="-120"/>
              </a:rPr>
              <a:t>Initialization</a:t>
            </a:r>
            <a:endParaRPr lang="en-US" sz="1900" dirty="0"/>
          </a:p>
        </p:txBody>
      </p:sp>
      <p:sp>
        <p:nvSpPr>
          <p:cNvPr id="7" name="Text 4"/>
          <p:cNvSpPr/>
          <p:nvPr/>
        </p:nvSpPr>
        <p:spPr>
          <a:xfrm>
            <a:off x="1314450" y="2076450"/>
            <a:ext cx="7147917" cy="623173"/>
          </a:xfrm>
          <a:prstGeom prst="rect">
            <a:avLst/>
          </a:prstGeom>
          <a:noFill/>
          <a:ln/>
        </p:spPr>
        <p:txBody>
          <a:bodyPr wrap="square" lIns="0" tIns="0" rIns="0" bIns="0" rtlCol="0" anchor="t"/>
          <a:lstStyle/>
          <a:p>
            <a:pPr marL="0" indent="0">
              <a:lnSpc>
                <a:spcPts val="2450"/>
              </a:lnSpc>
              <a:buNone/>
            </a:pPr>
            <a:r>
              <a:rPr lang="en-US" sz="1500" dirty="0">
                <a:solidFill>
                  <a:srgbClr val="DCD7E5"/>
                </a:solidFill>
                <a:latin typeface="Heebo" pitchFamily="34" charset="0"/>
                <a:ea typeface="Heebo" pitchFamily="34" charset="-122"/>
                <a:cs typeface="Heebo" pitchFamily="34" charset="-120"/>
              </a:rPr>
              <a:t>We begin by creating an empty list called "items" to store the items in our bill. This list will act as a shopping cart.</a:t>
            </a:r>
            <a:endParaRPr lang="en-US" sz="1500" dirty="0"/>
          </a:p>
        </p:txBody>
      </p:sp>
      <p:sp>
        <p:nvSpPr>
          <p:cNvPr id="8" name="Shape 5"/>
          <p:cNvSpPr/>
          <p:nvPr/>
        </p:nvSpPr>
        <p:spPr>
          <a:xfrm>
            <a:off x="681633" y="3113365"/>
            <a:ext cx="438150" cy="438150"/>
          </a:xfrm>
          <a:prstGeom prst="roundRect">
            <a:avLst>
              <a:gd name="adj" fmla="val 18670"/>
            </a:avLst>
          </a:prstGeom>
          <a:solidFill>
            <a:srgbClr val="31136C"/>
          </a:solidFill>
          <a:ln w="7620">
            <a:solidFill>
              <a:srgbClr val="4A2C85"/>
            </a:solidFill>
            <a:prstDash val="solid"/>
          </a:ln>
        </p:spPr>
      </p:sp>
      <p:sp>
        <p:nvSpPr>
          <p:cNvPr id="9" name="Text 6"/>
          <p:cNvSpPr/>
          <p:nvPr/>
        </p:nvSpPr>
        <p:spPr>
          <a:xfrm>
            <a:off x="817721" y="3186351"/>
            <a:ext cx="165973" cy="292179"/>
          </a:xfrm>
          <a:prstGeom prst="rect">
            <a:avLst/>
          </a:prstGeom>
          <a:noFill/>
          <a:ln/>
        </p:spPr>
        <p:txBody>
          <a:bodyPr wrap="none" lIns="0" tIns="0" rIns="0" bIns="0" rtlCol="0" anchor="t"/>
          <a:lstStyle/>
          <a:p>
            <a:pPr marL="0" indent="0" algn="ctr">
              <a:lnSpc>
                <a:spcPts val="2300"/>
              </a:lnSpc>
              <a:buNone/>
            </a:pPr>
            <a:r>
              <a:rPr lang="en-US" sz="2300" dirty="0">
                <a:solidFill>
                  <a:srgbClr val="DCD7E5"/>
                </a:solidFill>
                <a:latin typeface="Montserrat" pitchFamily="34" charset="0"/>
                <a:ea typeface="Montserrat" pitchFamily="34" charset="-122"/>
                <a:cs typeface="Montserrat" pitchFamily="34" charset="-120"/>
              </a:rPr>
              <a:t>2</a:t>
            </a:r>
            <a:endParaRPr lang="en-US" sz="2300" dirty="0"/>
          </a:p>
        </p:txBody>
      </p:sp>
      <p:sp>
        <p:nvSpPr>
          <p:cNvPr id="10" name="Text 7"/>
          <p:cNvSpPr/>
          <p:nvPr/>
        </p:nvSpPr>
        <p:spPr>
          <a:xfrm>
            <a:off x="1314450" y="3113365"/>
            <a:ext cx="2434471" cy="304324"/>
          </a:xfrm>
          <a:prstGeom prst="rect">
            <a:avLst/>
          </a:prstGeom>
          <a:noFill/>
          <a:ln/>
        </p:spPr>
        <p:txBody>
          <a:bodyPr wrap="none" lIns="0" tIns="0" rIns="0" bIns="0" rtlCol="0" anchor="t"/>
          <a:lstStyle/>
          <a:p>
            <a:pPr marL="0" indent="0">
              <a:lnSpc>
                <a:spcPts val="2350"/>
              </a:lnSpc>
              <a:buNone/>
            </a:pPr>
            <a:r>
              <a:rPr lang="en-US" sz="1900" dirty="0">
                <a:solidFill>
                  <a:srgbClr val="DCD7E5"/>
                </a:solidFill>
                <a:latin typeface="Montserrat" pitchFamily="34" charset="0"/>
                <a:ea typeface="Montserrat" pitchFamily="34" charset="-122"/>
                <a:cs typeface="Montserrat" pitchFamily="34" charset="-120"/>
              </a:rPr>
              <a:t>User Interaction</a:t>
            </a:r>
            <a:endParaRPr lang="en-US" sz="1900" dirty="0"/>
          </a:p>
        </p:txBody>
      </p:sp>
      <p:sp>
        <p:nvSpPr>
          <p:cNvPr id="11" name="Text 8"/>
          <p:cNvSpPr/>
          <p:nvPr/>
        </p:nvSpPr>
        <p:spPr>
          <a:xfrm>
            <a:off x="1314450" y="3534489"/>
            <a:ext cx="7147917" cy="934760"/>
          </a:xfrm>
          <a:prstGeom prst="rect">
            <a:avLst/>
          </a:prstGeom>
          <a:noFill/>
          <a:ln/>
        </p:spPr>
        <p:txBody>
          <a:bodyPr wrap="square" lIns="0" tIns="0" rIns="0" bIns="0" rtlCol="0" anchor="t"/>
          <a:lstStyle/>
          <a:p>
            <a:pPr marL="0" indent="0">
              <a:lnSpc>
                <a:spcPts val="2450"/>
              </a:lnSpc>
              <a:buNone/>
            </a:pPr>
            <a:r>
              <a:rPr lang="en-US" sz="1500" dirty="0">
                <a:solidFill>
                  <a:srgbClr val="DCD7E5"/>
                </a:solidFill>
                <a:latin typeface="Heebo" pitchFamily="34" charset="0"/>
                <a:ea typeface="Heebo" pitchFamily="34" charset="-122"/>
                <a:cs typeface="Heebo" pitchFamily="34" charset="-120"/>
              </a:rPr>
              <a:t>The system prompts the user to enter the number of items they wish to add. Then, it uses a loop to gather details for each item, including its name, quantity, and unit price.</a:t>
            </a:r>
            <a:endParaRPr lang="en-US" sz="1500" dirty="0"/>
          </a:p>
        </p:txBody>
      </p:sp>
      <p:sp>
        <p:nvSpPr>
          <p:cNvPr id="12" name="Shape 9"/>
          <p:cNvSpPr/>
          <p:nvPr/>
        </p:nvSpPr>
        <p:spPr>
          <a:xfrm>
            <a:off x="681633" y="4882991"/>
            <a:ext cx="438150" cy="438150"/>
          </a:xfrm>
          <a:prstGeom prst="roundRect">
            <a:avLst>
              <a:gd name="adj" fmla="val 18670"/>
            </a:avLst>
          </a:prstGeom>
          <a:solidFill>
            <a:srgbClr val="31136C"/>
          </a:solidFill>
          <a:ln w="7620">
            <a:solidFill>
              <a:srgbClr val="4A2C85"/>
            </a:solidFill>
            <a:prstDash val="solid"/>
          </a:ln>
        </p:spPr>
      </p:sp>
      <p:sp>
        <p:nvSpPr>
          <p:cNvPr id="13" name="Text 10"/>
          <p:cNvSpPr/>
          <p:nvPr/>
        </p:nvSpPr>
        <p:spPr>
          <a:xfrm>
            <a:off x="818317" y="4955977"/>
            <a:ext cx="164783" cy="292179"/>
          </a:xfrm>
          <a:prstGeom prst="rect">
            <a:avLst/>
          </a:prstGeom>
          <a:noFill/>
          <a:ln/>
        </p:spPr>
        <p:txBody>
          <a:bodyPr wrap="none" lIns="0" tIns="0" rIns="0" bIns="0" rtlCol="0" anchor="t"/>
          <a:lstStyle/>
          <a:p>
            <a:pPr marL="0" indent="0" algn="ctr">
              <a:lnSpc>
                <a:spcPts val="2300"/>
              </a:lnSpc>
              <a:buNone/>
            </a:pPr>
            <a:r>
              <a:rPr lang="en-US" sz="2300" dirty="0">
                <a:solidFill>
                  <a:srgbClr val="DCD7E5"/>
                </a:solidFill>
                <a:latin typeface="Montserrat" pitchFamily="34" charset="0"/>
                <a:ea typeface="Montserrat" pitchFamily="34" charset="-122"/>
                <a:cs typeface="Montserrat" pitchFamily="34" charset="-120"/>
              </a:rPr>
              <a:t>3</a:t>
            </a:r>
            <a:endParaRPr lang="en-US" sz="2300" dirty="0"/>
          </a:p>
        </p:txBody>
      </p:sp>
      <p:sp>
        <p:nvSpPr>
          <p:cNvPr id="14" name="Text 11"/>
          <p:cNvSpPr/>
          <p:nvPr/>
        </p:nvSpPr>
        <p:spPr>
          <a:xfrm>
            <a:off x="1314450" y="4882991"/>
            <a:ext cx="2439353" cy="304324"/>
          </a:xfrm>
          <a:prstGeom prst="rect">
            <a:avLst/>
          </a:prstGeom>
          <a:noFill/>
          <a:ln/>
        </p:spPr>
        <p:txBody>
          <a:bodyPr wrap="none" lIns="0" tIns="0" rIns="0" bIns="0" rtlCol="0" anchor="t"/>
          <a:lstStyle/>
          <a:p>
            <a:pPr marL="0" indent="0">
              <a:lnSpc>
                <a:spcPts val="2350"/>
              </a:lnSpc>
              <a:buNone/>
            </a:pPr>
            <a:r>
              <a:rPr lang="en-US" sz="1900" dirty="0">
                <a:solidFill>
                  <a:srgbClr val="DCD7E5"/>
                </a:solidFill>
                <a:latin typeface="Montserrat" pitchFamily="34" charset="0"/>
                <a:ea typeface="Montserrat" pitchFamily="34" charset="-122"/>
                <a:cs typeface="Montserrat" pitchFamily="34" charset="-120"/>
              </a:rPr>
              <a:t>Item Data Structure</a:t>
            </a:r>
            <a:endParaRPr lang="en-US" sz="1900" dirty="0"/>
          </a:p>
        </p:txBody>
      </p:sp>
      <p:sp>
        <p:nvSpPr>
          <p:cNvPr id="15" name="Text 12"/>
          <p:cNvSpPr/>
          <p:nvPr/>
        </p:nvSpPr>
        <p:spPr>
          <a:xfrm>
            <a:off x="1314450" y="5304115"/>
            <a:ext cx="7147917" cy="934760"/>
          </a:xfrm>
          <a:prstGeom prst="rect">
            <a:avLst/>
          </a:prstGeom>
          <a:noFill/>
          <a:ln/>
        </p:spPr>
        <p:txBody>
          <a:bodyPr wrap="square" lIns="0" tIns="0" rIns="0" bIns="0" rtlCol="0" anchor="t"/>
          <a:lstStyle/>
          <a:p>
            <a:pPr marL="0" indent="0">
              <a:lnSpc>
                <a:spcPts val="2450"/>
              </a:lnSpc>
              <a:buNone/>
            </a:pPr>
            <a:r>
              <a:rPr lang="en-US" sz="1500" dirty="0">
                <a:solidFill>
                  <a:srgbClr val="DCD7E5"/>
                </a:solidFill>
                <a:latin typeface="Heebo" pitchFamily="34" charset="0"/>
                <a:ea typeface="Heebo" pitchFamily="34" charset="-122"/>
                <a:cs typeface="Heebo" pitchFamily="34" charset="-120"/>
              </a:rPr>
              <a:t>Each item is stored as a dictionary within the "items" list. This dictionary contains keys for "name", "quantity", and "unit_price", making it easy to organize and access item information later.</a:t>
            </a:r>
            <a:endParaRPr lang="en-US" sz="1500" dirty="0"/>
          </a:p>
        </p:txBody>
      </p:sp>
      <p:sp>
        <p:nvSpPr>
          <p:cNvPr id="16" name="Shape 13"/>
          <p:cNvSpPr/>
          <p:nvPr/>
        </p:nvSpPr>
        <p:spPr>
          <a:xfrm>
            <a:off x="681633" y="6652617"/>
            <a:ext cx="438150" cy="438150"/>
          </a:xfrm>
          <a:prstGeom prst="roundRect">
            <a:avLst>
              <a:gd name="adj" fmla="val 18670"/>
            </a:avLst>
          </a:prstGeom>
          <a:solidFill>
            <a:srgbClr val="31136C"/>
          </a:solidFill>
          <a:ln w="7620">
            <a:solidFill>
              <a:srgbClr val="4A2C85"/>
            </a:solidFill>
            <a:prstDash val="solid"/>
          </a:ln>
        </p:spPr>
      </p:sp>
      <p:sp>
        <p:nvSpPr>
          <p:cNvPr id="17" name="Text 14"/>
          <p:cNvSpPr/>
          <p:nvPr/>
        </p:nvSpPr>
        <p:spPr>
          <a:xfrm>
            <a:off x="804148" y="6725603"/>
            <a:ext cx="193119" cy="292179"/>
          </a:xfrm>
          <a:prstGeom prst="rect">
            <a:avLst/>
          </a:prstGeom>
          <a:noFill/>
          <a:ln/>
        </p:spPr>
        <p:txBody>
          <a:bodyPr wrap="none" lIns="0" tIns="0" rIns="0" bIns="0" rtlCol="0" anchor="t"/>
          <a:lstStyle/>
          <a:p>
            <a:pPr marL="0" indent="0" algn="ctr">
              <a:lnSpc>
                <a:spcPts val="2300"/>
              </a:lnSpc>
              <a:buNone/>
            </a:pPr>
            <a:r>
              <a:rPr lang="en-US" sz="2300" dirty="0">
                <a:solidFill>
                  <a:srgbClr val="DCD7E5"/>
                </a:solidFill>
                <a:latin typeface="Montserrat" pitchFamily="34" charset="0"/>
                <a:ea typeface="Montserrat" pitchFamily="34" charset="-122"/>
                <a:cs typeface="Montserrat" pitchFamily="34" charset="-120"/>
              </a:rPr>
              <a:t>4</a:t>
            </a:r>
            <a:endParaRPr lang="en-US" sz="2300" dirty="0"/>
          </a:p>
        </p:txBody>
      </p:sp>
      <p:sp>
        <p:nvSpPr>
          <p:cNvPr id="18" name="Text 15"/>
          <p:cNvSpPr/>
          <p:nvPr/>
        </p:nvSpPr>
        <p:spPr>
          <a:xfrm>
            <a:off x="1314450" y="6652617"/>
            <a:ext cx="2434471" cy="304324"/>
          </a:xfrm>
          <a:prstGeom prst="rect">
            <a:avLst/>
          </a:prstGeom>
          <a:noFill/>
          <a:ln/>
        </p:spPr>
        <p:txBody>
          <a:bodyPr wrap="none" lIns="0" tIns="0" rIns="0" bIns="0" rtlCol="0" anchor="t"/>
          <a:lstStyle/>
          <a:p>
            <a:pPr marL="0" indent="0">
              <a:lnSpc>
                <a:spcPts val="2350"/>
              </a:lnSpc>
              <a:buNone/>
            </a:pPr>
            <a:r>
              <a:rPr lang="en-US" sz="1900" dirty="0">
                <a:solidFill>
                  <a:srgbClr val="DCD7E5"/>
                </a:solidFill>
                <a:latin typeface="Montserrat" pitchFamily="34" charset="0"/>
                <a:ea typeface="Montserrat" pitchFamily="34" charset="-122"/>
                <a:cs typeface="Montserrat" pitchFamily="34" charset="-120"/>
              </a:rPr>
              <a:t>Printing the Items</a:t>
            </a:r>
            <a:endParaRPr lang="en-US" sz="1900" dirty="0"/>
          </a:p>
        </p:txBody>
      </p:sp>
      <p:sp>
        <p:nvSpPr>
          <p:cNvPr id="19" name="Text 16"/>
          <p:cNvSpPr/>
          <p:nvPr/>
        </p:nvSpPr>
        <p:spPr>
          <a:xfrm>
            <a:off x="1314450" y="7073741"/>
            <a:ext cx="7147917" cy="623173"/>
          </a:xfrm>
          <a:prstGeom prst="rect">
            <a:avLst/>
          </a:prstGeom>
          <a:noFill/>
          <a:ln/>
        </p:spPr>
        <p:txBody>
          <a:bodyPr wrap="square" lIns="0" tIns="0" rIns="0" bIns="0" rtlCol="0" anchor="t"/>
          <a:lstStyle/>
          <a:p>
            <a:pPr marL="0" indent="0">
              <a:lnSpc>
                <a:spcPts val="2450"/>
              </a:lnSpc>
              <a:buNone/>
            </a:pPr>
            <a:r>
              <a:rPr lang="en-US" sz="1500" dirty="0">
                <a:solidFill>
                  <a:srgbClr val="DCD7E5"/>
                </a:solidFill>
                <a:latin typeface="Heebo" pitchFamily="34" charset="0"/>
                <a:ea typeface="Heebo" pitchFamily="34" charset="-122"/>
                <a:cs typeface="Heebo" pitchFamily="34" charset="-120"/>
              </a:rPr>
              <a:t>After adding items to the list, the system prints the "items" list to visually verify the data that has been entered.</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1499354"/>
            <a:ext cx="7900511" cy="771525"/>
          </a:xfrm>
          <a:prstGeom prst="rect">
            <a:avLst/>
          </a:prstGeom>
          <a:noFill/>
          <a:ln/>
        </p:spPr>
        <p:txBody>
          <a:bodyPr wrap="none" lIns="0" tIns="0" rIns="0" bIns="0" rtlCol="0" anchor="t"/>
          <a:lstStyle/>
          <a:p>
            <a:pPr marL="0" indent="0">
              <a:lnSpc>
                <a:spcPts val="6050"/>
              </a:lnSpc>
              <a:buNone/>
            </a:pPr>
            <a:r>
              <a:rPr lang="en-US" sz="4850" dirty="0">
                <a:solidFill>
                  <a:srgbClr val="F2F0F4"/>
                </a:solidFill>
                <a:latin typeface="Montserrat" pitchFamily="34" charset="0"/>
                <a:ea typeface="Montserrat" pitchFamily="34" charset="-122"/>
                <a:cs typeface="Montserrat" pitchFamily="34" charset="-120"/>
              </a:rPr>
              <a:t>Calculating the Total Cost</a:t>
            </a:r>
            <a:endParaRPr lang="en-US" sz="4850" dirty="0"/>
          </a:p>
        </p:txBody>
      </p:sp>
      <p:sp>
        <p:nvSpPr>
          <p:cNvPr id="3" name="Text 1"/>
          <p:cNvSpPr/>
          <p:nvPr/>
        </p:nvSpPr>
        <p:spPr>
          <a:xfrm>
            <a:off x="864037" y="2887980"/>
            <a:ext cx="3632121" cy="385763"/>
          </a:xfrm>
          <a:prstGeom prst="rect">
            <a:avLst/>
          </a:prstGeom>
          <a:noFill/>
          <a:ln/>
        </p:spPr>
        <p:txBody>
          <a:bodyPr wrap="non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Iterating through Items</a:t>
            </a:r>
            <a:endParaRPr lang="en-US" sz="2400" dirty="0"/>
          </a:p>
        </p:txBody>
      </p:sp>
      <p:sp>
        <p:nvSpPr>
          <p:cNvPr id="4" name="Text 2"/>
          <p:cNvSpPr/>
          <p:nvPr/>
        </p:nvSpPr>
        <p:spPr>
          <a:xfrm>
            <a:off x="864037" y="3520559"/>
            <a:ext cx="3898821" cy="790099"/>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A "for" loop iterates through each item in the "items" list.</a:t>
            </a:r>
            <a:endParaRPr lang="en-US" sz="1900" dirty="0"/>
          </a:p>
        </p:txBody>
      </p:sp>
      <p:sp>
        <p:nvSpPr>
          <p:cNvPr id="5" name="Text 3"/>
          <p:cNvSpPr/>
          <p:nvPr/>
        </p:nvSpPr>
        <p:spPr>
          <a:xfrm>
            <a:off x="864037" y="4532828"/>
            <a:ext cx="3898821" cy="1975247"/>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For each item, the code multiplies the item's quantity by its unit price to calculate the item's total cost. This cost is then added to the "total_amount" variable.</a:t>
            </a:r>
            <a:endParaRPr lang="en-US" sz="1900" dirty="0"/>
          </a:p>
        </p:txBody>
      </p:sp>
      <p:sp>
        <p:nvSpPr>
          <p:cNvPr id="6" name="Text 4"/>
          <p:cNvSpPr/>
          <p:nvPr/>
        </p:nvSpPr>
        <p:spPr>
          <a:xfrm>
            <a:off x="5372695" y="2887980"/>
            <a:ext cx="3412927" cy="385763"/>
          </a:xfrm>
          <a:prstGeom prst="rect">
            <a:avLst/>
          </a:prstGeom>
          <a:noFill/>
          <a:ln/>
        </p:spPr>
        <p:txBody>
          <a:bodyPr wrap="non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Displaying Item Totals</a:t>
            </a:r>
            <a:endParaRPr lang="en-US" sz="2400" dirty="0"/>
          </a:p>
        </p:txBody>
      </p:sp>
      <p:sp>
        <p:nvSpPr>
          <p:cNvPr id="7" name="Text 5"/>
          <p:cNvSpPr/>
          <p:nvPr/>
        </p:nvSpPr>
        <p:spPr>
          <a:xfrm>
            <a:off x="5372695" y="3520559"/>
            <a:ext cx="3898821" cy="1580198"/>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The system displays the individual cost for each item. It prints the item's name, quantity, unit price, and the calculated total cost.</a:t>
            </a:r>
            <a:endParaRPr lang="en-US" sz="1900" dirty="0"/>
          </a:p>
        </p:txBody>
      </p:sp>
      <p:sp>
        <p:nvSpPr>
          <p:cNvPr id="8" name="Text 6"/>
          <p:cNvSpPr/>
          <p:nvPr/>
        </p:nvSpPr>
        <p:spPr>
          <a:xfrm>
            <a:off x="9881354" y="2887980"/>
            <a:ext cx="3626168" cy="385763"/>
          </a:xfrm>
          <a:prstGeom prst="rect">
            <a:avLst/>
          </a:prstGeom>
          <a:noFill/>
          <a:ln/>
        </p:spPr>
        <p:txBody>
          <a:bodyPr wrap="none" lIns="0" tIns="0" rIns="0" bIns="0" rtlCol="0" anchor="t"/>
          <a:lstStyle/>
          <a:p>
            <a:pPr marL="0" indent="0">
              <a:lnSpc>
                <a:spcPts val="3000"/>
              </a:lnSpc>
              <a:buNone/>
            </a:pPr>
            <a:r>
              <a:rPr lang="en-US" sz="2400" dirty="0">
                <a:solidFill>
                  <a:srgbClr val="F2F0F4"/>
                </a:solidFill>
                <a:latin typeface="Montserrat" pitchFamily="34" charset="0"/>
                <a:ea typeface="Montserrat" pitchFamily="34" charset="-122"/>
                <a:cs typeface="Montserrat" pitchFamily="34" charset="-120"/>
              </a:rPr>
              <a:t>Accumulating the Total</a:t>
            </a:r>
            <a:endParaRPr lang="en-US" sz="2400" dirty="0"/>
          </a:p>
        </p:txBody>
      </p:sp>
      <p:sp>
        <p:nvSpPr>
          <p:cNvPr id="9" name="Text 7"/>
          <p:cNvSpPr/>
          <p:nvPr/>
        </p:nvSpPr>
        <p:spPr>
          <a:xfrm>
            <a:off x="9881354" y="3520559"/>
            <a:ext cx="3898821" cy="1580198"/>
          </a:xfrm>
          <a:prstGeom prst="rect">
            <a:avLst/>
          </a:prstGeom>
          <a:noFill/>
          <a:ln/>
        </p:spPr>
        <p:txBody>
          <a:bodyPr wrap="square" lIns="0" tIns="0" rIns="0" bIns="0" rtlCol="0" anchor="t"/>
          <a:lstStyle/>
          <a:p>
            <a:pPr marL="0" indent="0">
              <a:lnSpc>
                <a:spcPts val="3100"/>
              </a:lnSpc>
              <a:buNone/>
            </a:pPr>
            <a:r>
              <a:rPr lang="en-US" sz="1900" dirty="0">
                <a:solidFill>
                  <a:srgbClr val="DCD7E5"/>
                </a:solidFill>
                <a:latin typeface="Heebo" pitchFamily="34" charset="0"/>
                <a:ea typeface="Heebo" pitchFamily="34" charset="-122"/>
                <a:cs typeface="Heebo" pitchFamily="34" charset="-120"/>
              </a:rPr>
              <a:t>The "total_amount" variable accumulates the individual costs of all items in the shopping cart, providing a running total.</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696"/>
          </a:xfrm>
          <a:prstGeom prst="rect">
            <a:avLst/>
          </a:prstGeom>
        </p:spPr>
      </p:pic>
      <p:sp>
        <p:nvSpPr>
          <p:cNvPr id="3" name="Text 0"/>
          <p:cNvSpPr/>
          <p:nvPr/>
        </p:nvSpPr>
        <p:spPr>
          <a:xfrm>
            <a:off x="6155174" y="525423"/>
            <a:ext cx="7316152" cy="597098"/>
          </a:xfrm>
          <a:prstGeom prst="rect">
            <a:avLst/>
          </a:prstGeom>
          <a:noFill/>
          <a:ln/>
        </p:spPr>
        <p:txBody>
          <a:bodyPr wrap="none" lIns="0" tIns="0" rIns="0" bIns="0" rtlCol="0" anchor="t"/>
          <a:lstStyle/>
          <a:p>
            <a:pPr marL="0" indent="0">
              <a:lnSpc>
                <a:spcPts val="4700"/>
              </a:lnSpc>
              <a:buNone/>
            </a:pPr>
            <a:r>
              <a:rPr lang="en-US" sz="3750" dirty="0">
                <a:solidFill>
                  <a:srgbClr val="F2F0F4"/>
                </a:solidFill>
                <a:latin typeface="Montserrat" pitchFamily="34" charset="0"/>
                <a:ea typeface="Montserrat" pitchFamily="34" charset="-122"/>
                <a:cs typeface="Montserrat" pitchFamily="34" charset="-120"/>
              </a:rPr>
              <a:t>Adding Discount Functionality</a:t>
            </a:r>
            <a:endParaRPr lang="en-US" sz="3750" dirty="0"/>
          </a:p>
        </p:txBody>
      </p:sp>
      <p:pic>
        <p:nvPicPr>
          <p:cNvPr id="4" name="Image 1" descr="preencoded.png"/>
          <p:cNvPicPr>
            <a:picLocks noChangeAspect="1"/>
          </p:cNvPicPr>
          <p:nvPr/>
        </p:nvPicPr>
        <p:blipFill>
          <a:blip r:embed="rId4"/>
          <a:stretch>
            <a:fillRect/>
          </a:stretch>
        </p:blipFill>
        <p:spPr>
          <a:xfrm>
            <a:off x="6155174" y="1409105"/>
            <a:ext cx="955358" cy="1528643"/>
          </a:xfrm>
          <a:prstGeom prst="rect">
            <a:avLst/>
          </a:prstGeom>
        </p:spPr>
      </p:pic>
      <p:sp>
        <p:nvSpPr>
          <p:cNvPr id="5" name="Text 1"/>
          <p:cNvSpPr/>
          <p:nvPr/>
        </p:nvSpPr>
        <p:spPr>
          <a:xfrm>
            <a:off x="7397115" y="1600081"/>
            <a:ext cx="2388513" cy="298490"/>
          </a:xfrm>
          <a:prstGeom prst="rect">
            <a:avLst/>
          </a:prstGeom>
          <a:noFill/>
          <a:ln/>
        </p:spPr>
        <p:txBody>
          <a:bodyPr wrap="none" lIns="0" tIns="0" rIns="0" bIns="0" rtlCol="0" anchor="t"/>
          <a:lstStyle/>
          <a:p>
            <a:pPr marL="0" indent="0" algn="l">
              <a:lnSpc>
                <a:spcPts val="2350"/>
              </a:lnSpc>
              <a:buNone/>
            </a:pPr>
            <a:r>
              <a:rPr lang="en-US" sz="1850" dirty="0">
                <a:solidFill>
                  <a:srgbClr val="DCD7E5"/>
                </a:solidFill>
                <a:latin typeface="Montserrat" pitchFamily="34" charset="0"/>
                <a:ea typeface="Montserrat" pitchFamily="34" charset="-122"/>
                <a:cs typeface="Montserrat" pitchFamily="34" charset="-120"/>
              </a:rPr>
              <a:t>User Input</a:t>
            </a:r>
            <a:endParaRPr lang="en-US" sz="1850" dirty="0"/>
          </a:p>
        </p:txBody>
      </p:sp>
      <p:sp>
        <p:nvSpPr>
          <p:cNvPr id="6" name="Text 2"/>
          <p:cNvSpPr/>
          <p:nvPr/>
        </p:nvSpPr>
        <p:spPr>
          <a:xfrm>
            <a:off x="7397115" y="2013109"/>
            <a:ext cx="6564511" cy="305753"/>
          </a:xfrm>
          <a:prstGeom prst="rect">
            <a:avLst/>
          </a:prstGeom>
          <a:noFill/>
          <a:ln/>
        </p:spPr>
        <p:txBody>
          <a:bodyPr wrap="none" lIns="0" tIns="0" rIns="0" bIns="0" rtlCol="0" anchor="t"/>
          <a:lstStyle/>
          <a:p>
            <a:pPr marL="0" indent="0" algn="l">
              <a:lnSpc>
                <a:spcPts val="2400"/>
              </a:lnSpc>
              <a:buNone/>
            </a:pPr>
            <a:r>
              <a:rPr lang="en-US" sz="1500" dirty="0">
                <a:solidFill>
                  <a:srgbClr val="DCD7E5"/>
                </a:solidFill>
                <a:latin typeface="Heebo" pitchFamily="34" charset="0"/>
                <a:ea typeface="Heebo" pitchFamily="34" charset="-122"/>
                <a:cs typeface="Heebo" pitchFamily="34" charset="-120"/>
              </a:rPr>
              <a:t>The system prompts the user to enter a discount percentage.</a:t>
            </a:r>
            <a:endParaRPr lang="en-US" sz="1500" dirty="0"/>
          </a:p>
        </p:txBody>
      </p:sp>
      <p:pic>
        <p:nvPicPr>
          <p:cNvPr id="7" name="Image 2" descr="preencoded.png"/>
          <p:cNvPicPr>
            <a:picLocks noChangeAspect="1"/>
          </p:cNvPicPr>
          <p:nvPr/>
        </p:nvPicPr>
        <p:blipFill>
          <a:blip r:embed="rId5"/>
          <a:stretch>
            <a:fillRect/>
          </a:stretch>
        </p:blipFill>
        <p:spPr>
          <a:xfrm>
            <a:off x="6155174" y="2937748"/>
            <a:ext cx="955358" cy="1528643"/>
          </a:xfrm>
          <a:prstGeom prst="rect">
            <a:avLst/>
          </a:prstGeom>
        </p:spPr>
      </p:pic>
      <p:sp>
        <p:nvSpPr>
          <p:cNvPr id="8" name="Text 3"/>
          <p:cNvSpPr/>
          <p:nvPr/>
        </p:nvSpPr>
        <p:spPr>
          <a:xfrm>
            <a:off x="7397115" y="3128724"/>
            <a:ext cx="2488049" cy="298490"/>
          </a:xfrm>
          <a:prstGeom prst="rect">
            <a:avLst/>
          </a:prstGeom>
          <a:noFill/>
          <a:ln/>
        </p:spPr>
        <p:txBody>
          <a:bodyPr wrap="none" lIns="0" tIns="0" rIns="0" bIns="0" rtlCol="0" anchor="t"/>
          <a:lstStyle/>
          <a:p>
            <a:pPr marL="0" indent="0" algn="l">
              <a:lnSpc>
                <a:spcPts val="2350"/>
              </a:lnSpc>
              <a:buNone/>
            </a:pPr>
            <a:r>
              <a:rPr lang="en-US" sz="1850" dirty="0">
                <a:solidFill>
                  <a:srgbClr val="DCD7E5"/>
                </a:solidFill>
                <a:latin typeface="Montserrat" pitchFamily="34" charset="0"/>
                <a:ea typeface="Montserrat" pitchFamily="34" charset="-122"/>
                <a:cs typeface="Montserrat" pitchFamily="34" charset="-120"/>
              </a:rPr>
              <a:t>Discount Calculation</a:t>
            </a:r>
            <a:endParaRPr lang="en-US" sz="1850" dirty="0"/>
          </a:p>
        </p:txBody>
      </p:sp>
      <p:sp>
        <p:nvSpPr>
          <p:cNvPr id="9" name="Text 4"/>
          <p:cNvSpPr/>
          <p:nvPr/>
        </p:nvSpPr>
        <p:spPr>
          <a:xfrm>
            <a:off x="7397115" y="3541752"/>
            <a:ext cx="6564511" cy="611505"/>
          </a:xfrm>
          <a:prstGeom prst="rect">
            <a:avLst/>
          </a:prstGeom>
          <a:noFill/>
          <a:ln/>
        </p:spPr>
        <p:txBody>
          <a:bodyPr wrap="square" lIns="0" tIns="0" rIns="0" bIns="0" rtlCol="0" anchor="t"/>
          <a:lstStyle/>
          <a:p>
            <a:pPr marL="0" indent="0" algn="l">
              <a:lnSpc>
                <a:spcPts val="2400"/>
              </a:lnSpc>
              <a:buNone/>
            </a:pPr>
            <a:r>
              <a:rPr lang="en-US" sz="1500" dirty="0">
                <a:solidFill>
                  <a:srgbClr val="DCD7E5"/>
                </a:solidFill>
                <a:latin typeface="Heebo" pitchFamily="34" charset="0"/>
                <a:ea typeface="Heebo" pitchFamily="34" charset="-122"/>
                <a:cs typeface="Heebo" pitchFamily="34" charset="-120"/>
              </a:rPr>
              <a:t>The code calculates the discount amount by multiplying the "total_amount" by the discount percentage (divided by 100).</a:t>
            </a:r>
            <a:endParaRPr lang="en-US" sz="1500" dirty="0"/>
          </a:p>
        </p:txBody>
      </p:sp>
      <p:pic>
        <p:nvPicPr>
          <p:cNvPr id="10" name="Image 3" descr="preencoded.png"/>
          <p:cNvPicPr>
            <a:picLocks noChangeAspect="1"/>
          </p:cNvPicPr>
          <p:nvPr/>
        </p:nvPicPr>
        <p:blipFill>
          <a:blip r:embed="rId6"/>
          <a:stretch>
            <a:fillRect/>
          </a:stretch>
        </p:blipFill>
        <p:spPr>
          <a:xfrm>
            <a:off x="6155174" y="4466392"/>
            <a:ext cx="955358" cy="1528643"/>
          </a:xfrm>
          <a:prstGeom prst="rect">
            <a:avLst/>
          </a:prstGeom>
        </p:spPr>
      </p:pic>
      <p:sp>
        <p:nvSpPr>
          <p:cNvPr id="11" name="Text 5"/>
          <p:cNvSpPr/>
          <p:nvPr/>
        </p:nvSpPr>
        <p:spPr>
          <a:xfrm>
            <a:off x="7397115" y="4657368"/>
            <a:ext cx="2683788" cy="298490"/>
          </a:xfrm>
          <a:prstGeom prst="rect">
            <a:avLst/>
          </a:prstGeom>
          <a:noFill/>
          <a:ln/>
        </p:spPr>
        <p:txBody>
          <a:bodyPr wrap="none" lIns="0" tIns="0" rIns="0" bIns="0" rtlCol="0" anchor="t"/>
          <a:lstStyle/>
          <a:p>
            <a:pPr marL="0" indent="0" algn="l">
              <a:lnSpc>
                <a:spcPts val="2350"/>
              </a:lnSpc>
              <a:buNone/>
            </a:pPr>
            <a:r>
              <a:rPr lang="en-US" sz="1850" dirty="0">
                <a:solidFill>
                  <a:srgbClr val="DCD7E5"/>
                </a:solidFill>
                <a:latin typeface="Montserrat" pitchFamily="34" charset="0"/>
                <a:ea typeface="Montserrat" pitchFamily="34" charset="-122"/>
                <a:cs typeface="Montserrat" pitchFamily="34" charset="-120"/>
              </a:rPr>
              <a:t>Applying the Discount</a:t>
            </a:r>
            <a:endParaRPr lang="en-US" sz="1850" dirty="0"/>
          </a:p>
        </p:txBody>
      </p:sp>
      <p:sp>
        <p:nvSpPr>
          <p:cNvPr id="12" name="Text 6"/>
          <p:cNvSpPr/>
          <p:nvPr/>
        </p:nvSpPr>
        <p:spPr>
          <a:xfrm>
            <a:off x="7397115" y="5070396"/>
            <a:ext cx="6564511" cy="611505"/>
          </a:xfrm>
          <a:prstGeom prst="rect">
            <a:avLst/>
          </a:prstGeom>
          <a:noFill/>
          <a:ln/>
        </p:spPr>
        <p:txBody>
          <a:bodyPr wrap="square" lIns="0" tIns="0" rIns="0" bIns="0" rtlCol="0" anchor="t"/>
          <a:lstStyle/>
          <a:p>
            <a:pPr marL="0" indent="0" algn="l">
              <a:lnSpc>
                <a:spcPts val="2400"/>
              </a:lnSpc>
              <a:buNone/>
            </a:pPr>
            <a:r>
              <a:rPr lang="en-US" sz="1500" dirty="0">
                <a:solidFill>
                  <a:srgbClr val="DCD7E5"/>
                </a:solidFill>
                <a:latin typeface="Heebo" pitchFamily="34" charset="0"/>
                <a:ea typeface="Heebo" pitchFamily="34" charset="-122"/>
                <a:cs typeface="Heebo" pitchFamily="34" charset="-120"/>
              </a:rPr>
              <a:t>The discount amount is then subtracted from the "total_amount" to reflect the discounted price.</a:t>
            </a:r>
            <a:endParaRPr lang="en-US" sz="1500" dirty="0"/>
          </a:p>
        </p:txBody>
      </p:sp>
      <p:pic>
        <p:nvPicPr>
          <p:cNvPr id="13" name="Image 4" descr="preencoded.png"/>
          <p:cNvPicPr>
            <a:picLocks noChangeAspect="1"/>
          </p:cNvPicPr>
          <p:nvPr/>
        </p:nvPicPr>
        <p:blipFill>
          <a:blip r:embed="rId7"/>
          <a:stretch>
            <a:fillRect/>
          </a:stretch>
        </p:blipFill>
        <p:spPr>
          <a:xfrm>
            <a:off x="6155174" y="5995035"/>
            <a:ext cx="955358" cy="1712238"/>
          </a:xfrm>
          <a:prstGeom prst="rect">
            <a:avLst/>
          </a:prstGeom>
        </p:spPr>
      </p:pic>
      <p:sp>
        <p:nvSpPr>
          <p:cNvPr id="14" name="Text 7"/>
          <p:cNvSpPr/>
          <p:nvPr/>
        </p:nvSpPr>
        <p:spPr>
          <a:xfrm>
            <a:off x="7397115" y="6186011"/>
            <a:ext cx="2867144" cy="298490"/>
          </a:xfrm>
          <a:prstGeom prst="rect">
            <a:avLst/>
          </a:prstGeom>
          <a:noFill/>
          <a:ln/>
        </p:spPr>
        <p:txBody>
          <a:bodyPr wrap="none" lIns="0" tIns="0" rIns="0" bIns="0" rtlCol="0" anchor="t"/>
          <a:lstStyle/>
          <a:p>
            <a:pPr marL="0" indent="0" algn="l">
              <a:lnSpc>
                <a:spcPts val="2350"/>
              </a:lnSpc>
              <a:buNone/>
            </a:pPr>
            <a:r>
              <a:rPr lang="en-US" sz="1850" dirty="0">
                <a:solidFill>
                  <a:srgbClr val="DCD7E5"/>
                </a:solidFill>
                <a:latin typeface="Montserrat" pitchFamily="34" charset="0"/>
                <a:ea typeface="Montserrat" pitchFamily="34" charset="-122"/>
                <a:cs typeface="Montserrat" pitchFamily="34" charset="-120"/>
              </a:rPr>
              <a:t>Displaying the Discount</a:t>
            </a:r>
            <a:endParaRPr lang="en-US" sz="1850" dirty="0"/>
          </a:p>
        </p:txBody>
      </p:sp>
      <p:sp>
        <p:nvSpPr>
          <p:cNvPr id="15" name="Text 8"/>
          <p:cNvSpPr/>
          <p:nvPr/>
        </p:nvSpPr>
        <p:spPr>
          <a:xfrm>
            <a:off x="7397115" y="6599039"/>
            <a:ext cx="6564511" cy="917258"/>
          </a:xfrm>
          <a:prstGeom prst="rect">
            <a:avLst/>
          </a:prstGeom>
          <a:noFill/>
          <a:ln/>
        </p:spPr>
        <p:txBody>
          <a:bodyPr wrap="square" lIns="0" tIns="0" rIns="0" bIns="0" rtlCol="0" anchor="t"/>
          <a:lstStyle/>
          <a:p>
            <a:pPr marL="0" indent="0" algn="l">
              <a:lnSpc>
                <a:spcPts val="2400"/>
              </a:lnSpc>
              <a:buNone/>
            </a:pPr>
            <a:r>
              <a:rPr lang="en-US" sz="1500" dirty="0">
                <a:solidFill>
                  <a:srgbClr val="DCD7E5"/>
                </a:solidFill>
                <a:latin typeface="Heebo" pitchFamily="34" charset="0"/>
                <a:ea typeface="Heebo" pitchFamily="34" charset="-122"/>
                <a:cs typeface="Heebo" pitchFamily="34" charset="-120"/>
              </a:rPr>
              <a:t>The system prints a message indicating that the discount has been applied, showing the discount percentage and the amount deducted from the total cost.</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96992" y="778431"/>
            <a:ext cx="7329726" cy="622340"/>
          </a:xfrm>
          <a:prstGeom prst="rect">
            <a:avLst/>
          </a:prstGeom>
          <a:noFill/>
          <a:ln/>
        </p:spPr>
        <p:txBody>
          <a:bodyPr wrap="none" lIns="0" tIns="0" rIns="0" bIns="0" rtlCol="0" anchor="t"/>
          <a:lstStyle/>
          <a:p>
            <a:pPr marL="0" indent="0">
              <a:lnSpc>
                <a:spcPts val="4900"/>
              </a:lnSpc>
              <a:buNone/>
            </a:pPr>
            <a:r>
              <a:rPr lang="en-US" sz="3900" dirty="0">
                <a:solidFill>
                  <a:srgbClr val="F2F0F4"/>
                </a:solidFill>
                <a:latin typeface="Montserrat" pitchFamily="34" charset="0"/>
                <a:ea typeface="Montserrat" pitchFamily="34" charset="-122"/>
                <a:cs typeface="Montserrat" pitchFamily="34" charset="-120"/>
              </a:rPr>
              <a:t>Removing Items from the Bill</a:t>
            </a:r>
            <a:endParaRPr lang="en-US" sz="3900" dirty="0"/>
          </a:p>
        </p:txBody>
      </p:sp>
      <p:sp>
        <p:nvSpPr>
          <p:cNvPr id="4" name="Shape 1"/>
          <p:cNvSpPr/>
          <p:nvPr/>
        </p:nvSpPr>
        <p:spPr>
          <a:xfrm>
            <a:off x="984290" y="1699498"/>
            <a:ext cx="22860" cy="5751671"/>
          </a:xfrm>
          <a:prstGeom prst="roundRect">
            <a:avLst>
              <a:gd name="adj" fmla="val 365922"/>
            </a:avLst>
          </a:prstGeom>
          <a:solidFill>
            <a:srgbClr val="4A2C85"/>
          </a:solidFill>
          <a:ln/>
        </p:spPr>
      </p:sp>
      <p:sp>
        <p:nvSpPr>
          <p:cNvPr id="5" name="Shape 2"/>
          <p:cNvSpPr/>
          <p:nvPr/>
        </p:nvSpPr>
        <p:spPr>
          <a:xfrm>
            <a:off x="1196876" y="2135981"/>
            <a:ext cx="696992" cy="22860"/>
          </a:xfrm>
          <a:prstGeom prst="roundRect">
            <a:avLst>
              <a:gd name="adj" fmla="val 365922"/>
            </a:avLst>
          </a:prstGeom>
          <a:solidFill>
            <a:srgbClr val="4A2C85"/>
          </a:solidFill>
          <a:ln/>
        </p:spPr>
      </p:sp>
      <p:sp>
        <p:nvSpPr>
          <p:cNvPr id="6" name="Shape 3"/>
          <p:cNvSpPr/>
          <p:nvPr/>
        </p:nvSpPr>
        <p:spPr>
          <a:xfrm>
            <a:off x="771704" y="1923455"/>
            <a:ext cx="448032" cy="448032"/>
          </a:xfrm>
          <a:prstGeom prst="roundRect">
            <a:avLst>
              <a:gd name="adj" fmla="val 18670"/>
            </a:avLst>
          </a:prstGeom>
          <a:solidFill>
            <a:srgbClr val="31136C"/>
          </a:solidFill>
          <a:ln w="7620">
            <a:solidFill>
              <a:srgbClr val="4A2C85"/>
            </a:solidFill>
            <a:prstDash val="solid"/>
          </a:ln>
        </p:spPr>
      </p:sp>
      <p:sp>
        <p:nvSpPr>
          <p:cNvPr id="7" name="Text 4"/>
          <p:cNvSpPr/>
          <p:nvPr/>
        </p:nvSpPr>
        <p:spPr>
          <a:xfrm>
            <a:off x="941725" y="1998107"/>
            <a:ext cx="107871" cy="298728"/>
          </a:xfrm>
          <a:prstGeom prst="rect">
            <a:avLst/>
          </a:prstGeom>
          <a:noFill/>
          <a:ln/>
        </p:spPr>
        <p:txBody>
          <a:bodyPr wrap="none" lIns="0" tIns="0" rIns="0" bIns="0" rtlCol="0" anchor="t"/>
          <a:lstStyle/>
          <a:p>
            <a:pPr marL="0" indent="0" algn="ctr">
              <a:lnSpc>
                <a:spcPts val="2350"/>
              </a:lnSpc>
              <a:buNone/>
            </a:pPr>
            <a:r>
              <a:rPr lang="en-US" sz="2350" dirty="0">
                <a:solidFill>
                  <a:srgbClr val="DCD7E5"/>
                </a:solidFill>
                <a:latin typeface="Montserrat" pitchFamily="34" charset="0"/>
                <a:ea typeface="Montserrat" pitchFamily="34" charset="-122"/>
                <a:cs typeface="Montserrat" pitchFamily="34" charset="-120"/>
              </a:rPr>
              <a:t>1</a:t>
            </a:r>
            <a:endParaRPr lang="en-US" sz="2350" dirty="0"/>
          </a:p>
        </p:txBody>
      </p:sp>
      <p:sp>
        <p:nvSpPr>
          <p:cNvPr id="8" name="Text 5"/>
          <p:cNvSpPr/>
          <p:nvPr/>
        </p:nvSpPr>
        <p:spPr>
          <a:xfrm>
            <a:off x="2091095" y="1898571"/>
            <a:ext cx="2489478" cy="311110"/>
          </a:xfrm>
          <a:prstGeom prst="rect">
            <a:avLst/>
          </a:prstGeom>
          <a:noFill/>
          <a:ln/>
        </p:spPr>
        <p:txBody>
          <a:bodyPr wrap="none" lIns="0" tIns="0" rIns="0" bIns="0" rtlCol="0" anchor="t"/>
          <a:lstStyle/>
          <a:p>
            <a:pPr marL="0" indent="0" algn="l">
              <a:lnSpc>
                <a:spcPts val="2450"/>
              </a:lnSpc>
              <a:buNone/>
            </a:pPr>
            <a:r>
              <a:rPr lang="en-US" sz="1950" dirty="0">
                <a:solidFill>
                  <a:srgbClr val="DCD7E5"/>
                </a:solidFill>
                <a:latin typeface="Montserrat" pitchFamily="34" charset="0"/>
                <a:ea typeface="Montserrat" pitchFamily="34" charset="-122"/>
                <a:cs typeface="Montserrat" pitchFamily="34" charset="-120"/>
              </a:rPr>
              <a:t>User Input</a:t>
            </a:r>
            <a:endParaRPr lang="en-US" sz="1950" dirty="0"/>
          </a:p>
        </p:txBody>
      </p:sp>
      <p:sp>
        <p:nvSpPr>
          <p:cNvPr id="9" name="Text 6"/>
          <p:cNvSpPr/>
          <p:nvPr/>
        </p:nvSpPr>
        <p:spPr>
          <a:xfrm>
            <a:off x="2091095" y="2329101"/>
            <a:ext cx="6355913" cy="955834"/>
          </a:xfrm>
          <a:prstGeom prst="rect">
            <a:avLst/>
          </a:prstGeom>
          <a:noFill/>
          <a:ln/>
        </p:spPr>
        <p:txBody>
          <a:bodyPr wrap="square" lIns="0" tIns="0" rIns="0" bIns="0" rtlCol="0" anchor="t"/>
          <a:lstStyle/>
          <a:p>
            <a:pPr marL="0" indent="0" algn="l">
              <a:lnSpc>
                <a:spcPts val="2500"/>
              </a:lnSpc>
              <a:buNone/>
            </a:pPr>
            <a:r>
              <a:rPr lang="en-US" sz="1550" dirty="0">
                <a:solidFill>
                  <a:srgbClr val="DCD7E5"/>
                </a:solidFill>
                <a:latin typeface="Heebo" pitchFamily="34" charset="0"/>
                <a:ea typeface="Heebo" pitchFamily="34" charset="-122"/>
                <a:cs typeface="Heebo" pitchFamily="34" charset="-120"/>
              </a:rPr>
              <a:t>The system asks the user if they want to remove an item. If the user responds "yes", they are then prompted to enter the name of the item they want to remove.</a:t>
            </a:r>
            <a:endParaRPr lang="en-US" sz="1550" dirty="0"/>
          </a:p>
        </p:txBody>
      </p:sp>
      <p:sp>
        <p:nvSpPr>
          <p:cNvPr id="10" name="Shape 7"/>
          <p:cNvSpPr/>
          <p:nvPr/>
        </p:nvSpPr>
        <p:spPr>
          <a:xfrm>
            <a:off x="1196876" y="4119563"/>
            <a:ext cx="696992" cy="22860"/>
          </a:xfrm>
          <a:prstGeom prst="roundRect">
            <a:avLst>
              <a:gd name="adj" fmla="val 365922"/>
            </a:avLst>
          </a:prstGeom>
          <a:solidFill>
            <a:srgbClr val="4A2C85"/>
          </a:solidFill>
          <a:ln/>
        </p:spPr>
      </p:sp>
      <p:sp>
        <p:nvSpPr>
          <p:cNvPr id="11" name="Shape 8"/>
          <p:cNvSpPr/>
          <p:nvPr/>
        </p:nvSpPr>
        <p:spPr>
          <a:xfrm>
            <a:off x="771704" y="3907036"/>
            <a:ext cx="448032" cy="448032"/>
          </a:xfrm>
          <a:prstGeom prst="roundRect">
            <a:avLst>
              <a:gd name="adj" fmla="val 18670"/>
            </a:avLst>
          </a:prstGeom>
          <a:solidFill>
            <a:srgbClr val="31136C"/>
          </a:solidFill>
          <a:ln w="7620">
            <a:solidFill>
              <a:srgbClr val="4A2C85"/>
            </a:solidFill>
            <a:prstDash val="solid"/>
          </a:ln>
        </p:spPr>
      </p:sp>
      <p:sp>
        <p:nvSpPr>
          <p:cNvPr id="12" name="Text 9"/>
          <p:cNvSpPr/>
          <p:nvPr/>
        </p:nvSpPr>
        <p:spPr>
          <a:xfrm>
            <a:off x="910888" y="3981688"/>
            <a:ext cx="169664" cy="298728"/>
          </a:xfrm>
          <a:prstGeom prst="rect">
            <a:avLst/>
          </a:prstGeom>
          <a:noFill/>
          <a:ln/>
        </p:spPr>
        <p:txBody>
          <a:bodyPr wrap="none" lIns="0" tIns="0" rIns="0" bIns="0" rtlCol="0" anchor="t"/>
          <a:lstStyle/>
          <a:p>
            <a:pPr marL="0" indent="0" algn="ctr">
              <a:lnSpc>
                <a:spcPts val="2350"/>
              </a:lnSpc>
              <a:buNone/>
            </a:pPr>
            <a:r>
              <a:rPr lang="en-US" sz="2350" dirty="0">
                <a:solidFill>
                  <a:srgbClr val="DCD7E5"/>
                </a:solidFill>
                <a:latin typeface="Montserrat" pitchFamily="34" charset="0"/>
                <a:ea typeface="Montserrat" pitchFamily="34" charset="-122"/>
                <a:cs typeface="Montserrat" pitchFamily="34" charset="-120"/>
              </a:rPr>
              <a:t>2</a:t>
            </a:r>
            <a:endParaRPr lang="en-US" sz="2350" dirty="0"/>
          </a:p>
        </p:txBody>
      </p:sp>
      <p:sp>
        <p:nvSpPr>
          <p:cNvPr id="13" name="Text 10"/>
          <p:cNvSpPr/>
          <p:nvPr/>
        </p:nvSpPr>
        <p:spPr>
          <a:xfrm>
            <a:off x="2091095" y="3882152"/>
            <a:ext cx="2489478" cy="311110"/>
          </a:xfrm>
          <a:prstGeom prst="rect">
            <a:avLst/>
          </a:prstGeom>
          <a:noFill/>
          <a:ln/>
        </p:spPr>
        <p:txBody>
          <a:bodyPr wrap="none" lIns="0" tIns="0" rIns="0" bIns="0" rtlCol="0" anchor="t"/>
          <a:lstStyle/>
          <a:p>
            <a:pPr marL="0" indent="0" algn="l">
              <a:lnSpc>
                <a:spcPts val="2450"/>
              </a:lnSpc>
              <a:buNone/>
            </a:pPr>
            <a:r>
              <a:rPr lang="en-US" sz="1950" dirty="0">
                <a:solidFill>
                  <a:srgbClr val="DCD7E5"/>
                </a:solidFill>
                <a:latin typeface="Montserrat" pitchFamily="34" charset="0"/>
                <a:ea typeface="Montserrat" pitchFamily="34" charset="-122"/>
                <a:cs typeface="Montserrat" pitchFamily="34" charset="-120"/>
              </a:rPr>
              <a:t>Item Removal</a:t>
            </a:r>
            <a:endParaRPr lang="en-US" sz="1950" dirty="0"/>
          </a:p>
        </p:txBody>
      </p:sp>
      <p:sp>
        <p:nvSpPr>
          <p:cNvPr id="14" name="Text 11"/>
          <p:cNvSpPr/>
          <p:nvPr/>
        </p:nvSpPr>
        <p:spPr>
          <a:xfrm>
            <a:off x="2091095" y="4312682"/>
            <a:ext cx="6355913" cy="1274445"/>
          </a:xfrm>
          <a:prstGeom prst="rect">
            <a:avLst/>
          </a:prstGeom>
          <a:noFill/>
          <a:ln/>
        </p:spPr>
        <p:txBody>
          <a:bodyPr wrap="square" lIns="0" tIns="0" rIns="0" bIns="0" rtlCol="0" anchor="t"/>
          <a:lstStyle/>
          <a:p>
            <a:pPr marL="0" indent="0" algn="l">
              <a:lnSpc>
                <a:spcPts val="2500"/>
              </a:lnSpc>
              <a:buNone/>
            </a:pPr>
            <a:r>
              <a:rPr lang="en-US" sz="1550" dirty="0">
                <a:solidFill>
                  <a:srgbClr val="DCD7E5"/>
                </a:solidFill>
                <a:latin typeface="Heebo" pitchFamily="34" charset="0"/>
                <a:ea typeface="Heebo" pitchFamily="34" charset="-122"/>
                <a:cs typeface="Heebo" pitchFamily="34" charset="-120"/>
              </a:rPr>
              <a:t>The code uses list comprehension to create a new list called "items" containing only the items whose names do not match the item to be removed. This effectively removes the selected item from the shopping cart.</a:t>
            </a:r>
            <a:endParaRPr lang="en-US" sz="1550" dirty="0"/>
          </a:p>
        </p:txBody>
      </p:sp>
      <p:sp>
        <p:nvSpPr>
          <p:cNvPr id="15" name="Shape 12"/>
          <p:cNvSpPr/>
          <p:nvPr/>
        </p:nvSpPr>
        <p:spPr>
          <a:xfrm>
            <a:off x="1196876" y="6421755"/>
            <a:ext cx="696992" cy="22860"/>
          </a:xfrm>
          <a:prstGeom prst="roundRect">
            <a:avLst>
              <a:gd name="adj" fmla="val 365922"/>
            </a:avLst>
          </a:prstGeom>
          <a:solidFill>
            <a:srgbClr val="4A2C85"/>
          </a:solidFill>
          <a:ln/>
        </p:spPr>
      </p:sp>
      <p:sp>
        <p:nvSpPr>
          <p:cNvPr id="16" name="Shape 13"/>
          <p:cNvSpPr/>
          <p:nvPr/>
        </p:nvSpPr>
        <p:spPr>
          <a:xfrm>
            <a:off x="771704" y="6209228"/>
            <a:ext cx="448032" cy="448032"/>
          </a:xfrm>
          <a:prstGeom prst="roundRect">
            <a:avLst>
              <a:gd name="adj" fmla="val 18670"/>
            </a:avLst>
          </a:prstGeom>
          <a:solidFill>
            <a:srgbClr val="31136C"/>
          </a:solidFill>
          <a:ln w="7620">
            <a:solidFill>
              <a:srgbClr val="4A2C85"/>
            </a:solidFill>
            <a:prstDash val="solid"/>
          </a:ln>
        </p:spPr>
      </p:sp>
      <p:sp>
        <p:nvSpPr>
          <p:cNvPr id="17" name="Text 14"/>
          <p:cNvSpPr/>
          <p:nvPr/>
        </p:nvSpPr>
        <p:spPr>
          <a:xfrm>
            <a:off x="911483" y="6283881"/>
            <a:ext cx="168473" cy="298728"/>
          </a:xfrm>
          <a:prstGeom prst="rect">
            <a:avLst/>
          </a:prstGeom>
          <a:noFill/>
          <a:ln/>
        </p:spPr>
        <p:txBody>
          <a:bodyPr wrap="none" lIns="0" tIns="0" rIns="0" bIns="0" rtlCol="0" anchor="t"/>
          <a:lstStyle/>
          <a:p>
            <a:pPr marL="0" indent="0" algn="ctr">
              <a:lnSpc>
                <a:spcPts val="2350"/>
              </a:lnSpc>
              <a:buNone/>
            </a:pPr>
            <a:r>
              <a:rPr lang="en-US" sz="2350" dirty="0">
                <a:solidFill>
                  <a:srgbClr val="DCD7E5"/>
                </a:solidFill>
                <a:latin typeface="Montserrat" pitchFamily="34" charset="0"/>
                <a:ea typeface="Montserrat" pitchFamily="34" charset="-122"/>
                <a:cs typeface="Montserrat" pitchFamily="34" charset="-120"/>
              </a:rPr>
              <a:t>3</a:t>
            </a:r>
            <a:endParaRPr lang="en-US" sz="2350" dirty="0"/>
          </a:p>
        </p:txBody>
      </p:sp>
      <p:sp>
        <p:nvSpPr>
          <p:cNvPr id="18" name="Text 15"/>
          <p:cNvSpPr/>
          <p:nvPr/>
        </p:nvSpPr>
        <p:spPr>
          <a:xfrm>
            <a:off x="2091095" y="6184344"/>
            <a:ext cx="2489478" cy="311110"/>
          </a:xfrm>
          <a:prstGeom prst="rect">
            <a:avLst/>
          </a:prstGeom>
          <a:noFill/>
          <a:ln/>
        </p:spPr>
        <p:txBody>
          <a:bodyPr wrap="none" lIns="0" tIns="0" rIns="0" bIns="0" rtlCol="0" anchor="t"/>
          <a:lstStyle/>
          <a:p>
            <a:pPr marL="0" indent="0" algn="l">
              <a:lnSpc>
                <a:spcPts val="2450"/>
              </a:lnSpc>
              <a:buNone/>
            </a:pPr>
            <a:r>
              <a:rPr lang="en-US" sz="1950" dirty="0">
                <a:solidFill>
                  <a:srgbClr val="DCD7E5"/>
                </a:solidFill>
                <a:latin typeface="Montserrat" pitchFamily="34" charset="0"/>
                <a:ea typeface="Montserrat" pitchFamily="34" charset="-122"/>
                <a:cs typeface="Montserrat" pitchFamily="34" charset="-120"/>
              </a:rPr>
              <a:t>Confirmation</a:t>
            </a:r>
            <a:endParaRPr lang="en-US" sz="1950" dirty="0"/>
          </a:p>
        </p:txBody>
      </p:sp>
      <p:sp>
        <p:nvSpPr>
          <p:cNvPr id="19" name="Text 16"/>
          <p:cNvSpPr/>
          <p:nvPr/>
        </p:nvSpPr>
        <p:spPr>
          <a:xfrm>
            <a:off x="2091095" y="6614874"/>
            <a:ext cx="6355913" cy="637223"/>
          </a:xfrm>
          <a:prstGeom prst="rect">
            <a:avLst/>
          </a:prstGeom>
          <a:noFill/>
          <a:ln/>
        </p:spPr>
        <p:txBody>
          <a:bodyPr wrap="square" lIns="0" tIns="0" rIns="0" bIns="0" rtlCol="0" anchor="t"/>
          <a:lstStyle/>
          <a:p>
            <a:pPr marL="0" indent="0" algn="l">
              <a:lnSpc>
                <a:spcPts val="2500"/>
              </a:lnSpc>
              <a:buNone/>
            </a:pPr>
            <a:r>
              <a:rPr lang="en-US" sz="1550" dirty="0">
                <a:solidFill>
                  <a:srgbClr val="DCD7E5"/>
                </a:solidFill>
                <a:latin typeface="Heebo" pitchFamily="34" charset="0"/>
                <a:ea typeface="Heebo" pitchFamily="34" charset="-122"/>
                <a:cs typeface="Heebo" pitchFamily="34" charset="-120"/>
              </a:rPr>
              <a:t>If the user answers "no" to the removal prompt, the system does nothing, allowing the user to proceed to the next step.</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93381" y="616982"/>
            <a:ext cx="7930039" cy="1083945"/>
          </a:xfrm>
          <a:prstGeom prst="rect">
            <a:avLst/>
          </a:prstGeom>
          <a:noFill/>
          <a:ln/>
        </p:spPr>
        <p:txBody>
          <a:bodyPr wrap="square" lIns="0" tIns="0" rIns="0" bIns="0" rtlCol="0" anchor="t"/>
          <a:lstStyle/>
          <a:p>
            <a:pPr marL="0" indent="0">
              <a:lnSpc>
                <a:spcPts val="4250"/>
              </a:lnSpc>
              <a:buNone/>
            </a:pPr>
            <a:r>
              <a:rPr lang="en-US" sz="3400" dirty="0">
                <a:solidFill>
                  <a:srgbClr val="F2F0F4"/>
                </a:solidFill>
                <a:latin typeface="Montserrat" pitchFamily="34" charset="0"/>
                <a:ea typeface="Montserrat" pitchFamily="34" charset="-122"/>
                <a:cs typeface="Montserrat" pitchFamily="34" charset="-120"/>
              </a:rPr>
              <a:t>Generating a Unique Invoice Number</a:t>
            </a:r>
            <a:endParaRPr lang="en-US" sz="3400" dirty="0"/>
          </a:p>
        </p:txBody>
      </p:sp>
      <p:pic>
        <p:nvPicPr>
          <p:cNvPr id="4" name="Image 1" descr="preencoded.png"/>
          <p:cNvPicPr>
            <a:picLocks noChangeAspect="1"/>
          </p:cNvPicPr>
          <p:nvPr/>
        </p:nvPicPr>
        <p:blipFill>
          <a:blip r:embed="rId4"/>
          <a:stretch>
            <a:fillRect/>
          </a:stretch>
        </p:blipFill>
        <p:spPr>
          <a:xfrm>
            <a:off x="6093381" y="1961078"/>
            <a:ext cx="433507" cy="433507"/>
          </a:xfrm>
          <a:prstGeom prst="rect">
            <a:avLst/>
          </a:prstGeom>
        </p:spPr>
      </p:pic>
      <p:sp>
        <p:nvSpPr>
          <p:cNvPr id="5" name="Text 1"/>
          <p:cNvSpPr/>
          <p:nvPr/>
        </p:nvSpPr>
        <p:spPr>
          <a:xfrm>
            <a:off x="6093381" y="2567940"/>
            <a:ext cx="2168009" cy="270986"/>
          </a:xfrm>
          <a:prstGeom prst="rect">
            <a:avLst/>
          </a:prstGeom>
          <a:noFill/>
          <a:ln/>
        </p:spPr>
        <p:txBody>
          <a:bodyPr wrap="none" lIns="0" tIns="0" rIns="0" bIns="0" rtlCol="0" anchor="t"/>
          <a:lstStyle/>
          <a:p>
            <a:pPr marL="0" indent="0" algn="l">
              <a:lnSpc>
                <a:spcPts val="2100"/>
              </a:lnSpc>
              <a:buNone/>
            </a:pPr>
            <a:r>
              <a:rPr lang="en-US" sz="1700" dirty="0">
                <a:solidFill>
                  <a:srgbClr val="DCD7E5"/>
                </a:solidFill>
                <a:latin typeface="Montserrat" pitchFamily="34" charset="0"/>
                <a:ea typeface="Montserrat" pitchFamily="34" charset="-122"/>
                <a:cs typeface="Montserrat" pitchFamily="34" charset="-120"/>
              </a:rPr>
              <a:t>Unique Identifier</a:t>
            </a:r>
            <a:endParaRPr lang="en-US" sz="1700" dirty="0"/>
          </a:p>
        </p:txBody>
      </p:sp>
      <p:sp>
        <p:nvSpPr>
          <p:cNvPr id="6" name="Text 2"/>
          <p:cNvSpPr/>
          <p:nvPr/>
        </p:nvSpPr>
        <p:spPr>
          <a:xfrm>
            <a:off x="6093381" y="2942987"/>
            <a:ext cx="7930039" cy="555069"/>
          </a:xfrm>
          <a:prstGeom prst="rect">
            <a:avLst/>
          </a:prstGeom>
          <a:noFill/>
          <a:ln/>
        </p:spPr>
        <p:txBody>
          <a:bodyPr wrap="square" lIns="0" tIns="0" rIns="0" bIns="0" rtlCol="0" anchor="t"/>
          <a:lstStyle/>
          <a:p>
            <a:pPr marL="0" indent="0" algn="l">
              <a:lnSpc>
                <a:spcPts val="2150"/>
              </a:lnSpc>
              <a:buNone/>
            </a:pPr>
            <a:r>
              <a:rPr lang="en-US" sz="1350" dirty="0">
                <a:solidFill>
                  <a:srgbClr val="DCD7E5"/>
                </a:solidFill>
                <a:latin typeface="Heebo" pitchFamily="34" charset="0"/>
                <a:ea typeface="Heebo" pitchFamily="34" charset="-122"/>
                <a:cs typeface="Heebo" pitchFamily="34" charset="-120"/>
              </a:rPr>
              <a:t>To create a unique invoice number, the system utilizes the "uuid" module from Python's standard library. This module provides a convenient way to generate universally unique identifiers (UUIDs).</a:t>
            </a:r>
            <a:endParaRPr lang="en-US" sz="1350" dirty="0"/>
          </a:p>
        </p:txBody>
      </p:sp>
      <p:pic>
        <p:nvPicPr>
          <p:cNvPr id="7" name="Image 2" descr="preencoded.png"/>
          <p:cNvPicPr>
            <a:picLocks noChangeAspect="1"/>
          </p:cNvPicPr>
          <p:nvPr/>
        </p:nvPicPr>
        <p:blipFill>
          <a:blip r:embed="rId5"/>
          <a:stretch>
            <a:fillRect/>
          </a:stretch>
        </p:blipFill>
        <p:spPr>
          <a:xfrm>
            <a:off x="6093381" y="4018359"/>
            <a:ext cx="433507" cy="433507"/>
          </a:xfrm>
          <a:prstGeom prst="rect">
            <a:avLst/>
          </a:prstGeom>
        </p:spPr>
      </p:pic>
      <p:sp>
        <p:nvSpPr>
          <p:cNvPr id="8" name="Text 3"/>
          <p:cNvSpPr/>
          <p:nvPr/>
        </p:nvSpPr>
        <p:spPr>
          <a:xfrm>
            <a:off x="6093381" y="4625221"/>
            <a:ext cx="2288143" cy="270986"/>
          </a:xfrm>
          <a:prstGeom prst="rect">
            <a:avLst/>
          </a:prstGeom>
          <a:noFill/>
          <a:ln/>
        </p:spPr>
        <p:txBody>
          <a:bodyPr wrap="none" lIns="0" tIns="0" rIns="0" bIns="0" rtlCol="0" anchor="t"/>
          <a:lstStyle/>
          <a:p>
            <a:pPr marL="0" indent="0" algn="l">
              <a:lnSpc>
                <a:spcPts val="2100"/>
              </a:lnSpc>
              <a:buNone/>
            </a:pPr>
            <a:r>
              <a:rPr lang="en-US" sz="1700" dirty="0">
                <a:solidFill>
                  <a:srgbClr val="DCD7E5"/>
                </a:solidFill>
                <a:latin typeface="Montserrat" pitchFamily="34" charset="0"/>
                <a:ea typeface="Montserrat" pitchFamily="34" charset="-122"/>
                <a:cs typeface="Montserrat" pitchFamily="34" charset="-120"/>
              </a:rPr>
              <a:t>Generating the UUID</a:t>
            </a:r>
            <a:endParaRPr lang="en-US" sz="1700" dirty="0"/>
          </a:p>
        </p:txBody>
      </p:sp>
      <p:sp>
        <p:nvSpPr>
          <p:cNvPr id="9" name="Text 4"/>
          <p:cNvSpPr/>
          <p:nvPr/>
        </p:nvSpPr>
        <p:spPr>
          <a:xfrm>
            <a:off x="6093381" y="5000268"/>
            <a:ext cx="7930039" cy="555069"/>
          </a:xfrm>
          <a:prstGeom prst="rect">
            <a:avLst/>
          </a:prstGeom>
          <a:noFill/>
          <a:ln/>
        </p:spPr>
        <p:txBody>
          <a:bodyPr wrap="square" lIns="0" tIns="0" rIns="0" bIns="0" rtlCol="0" anchor="t"/>
          <a:lstStyle/>
          <a:p>
            <a:pPr marL="0" indent="0" algn="l">
              <a:lnSpc>
                <a:spcPts val="2150"/>
              </a:lnSpc>
              <a:buNone/>
            </a:pPr>
            <a:r>
              <a:rPr lang="en-US" sz="1350" dirty="0">
                <a:solidFill>
                  <a:srgbClr val="DCD7E5"/>
                </a:solidFill>
                <a:latin typeface="Heebo" pitchFamily="34" charset="0"/>
                <a:ea typeface="Heebo" pitchFamily="34" charset="-122"/>
                <a:cs typeface="Heebo" pitchFamily="34" charset="-120"/>
              </a:rPr>
              <a:t>The code generates a random UUID using the "uuid.uuid4()" function. This function produces a unique 128-bit identifier, ensuring that each invoice has a distinct number.</a:t>
            </a:r>
            <a:endParaRPr lang="en-US" sz="1350" dirty="0"/>
          </a:p>
        </p:txBody>
      </p:sp>
      <p:pic>
        <p:nvPicPr>
          <p:cNvPr id="10" name="Image 3" descr="preencoded.png"/>
          <p:cNvPicPr>
            <a:picLocks noChangeAspect="1"/>
          </p:cNvPicPr>
          <p:nvPr/>
        </p:nvPicPr>
        <p:blipFill>
          <a:blip r:embed="rId6"/>
          <a:stretch>
            <a:fillRect/>
          </a:stretch>
        </p:blipFill>
        <p:spPr>
          <a:xfrm>
            <a:off x="6093381" y="6075640"/>
            <a:ext cx="433507" cy="433507"/>
          </a:xfrm>
          <a:prstGeom prst="rect">
            <a:avLst/>
          </a:prstGeom>
        </p:spPr>
      </p:pic>
      <p:sp>
        <p:nvSpPr>
          <p:cNvPr id="11" name="Text 5"/>
          <p:cNvSpPr/>
          <p:nvPr/>
        </p:nvSpPr>
        <p:spPr>
          <a:xfrm>
            <a:off x="6093381" y="6682502"/>
            <a:ext cx="3365778" cy="270986"/>
          </a:xfrm>
          <a:prstGeom prst="rect">
            <a:avLst/>
          </a:prstGeom>
          <a:noFill/>
          <a:ln/>
        </p:spPr>
        <p:txBody>
          <a:bodyPr wrap="none" lIns="0" tIns="0" rIns="0" bIns="0" rtlCol="0" anchor="t"/>
          <a:lstStyle/>
          <a:p>
            <a:pPr marL="0" indent="0" algn="l">
              <a:lnSpc>
                <a:spcPts val="2100"/>
              </a:lnSpc>
              <a:buNone/>
            </a:pPr>
            <a:r>
              <a:rPr lang="en-US" sz="1700" dirty="0">
                <a:solidFill>
                  <a:srgbClr val="DCD7E5"/>
                </a:solidFill>
                <a:latin typeface="Montserrat" pitchFamily="34" charset="0"/>
                <a:ea typeface="Montserrat" pitchFamily="34" charset="-122"/>
                <a:cs typeface="Montserrat" pitchFamily="34" charset="-120"/>
              </a:rPr>
              <a:t>Displaying the Invoice Number</a:t>
            </a:r>
            <a:endParaRPr lang="en-US" sz="1700" dirty="0"/>
          </a:p>
        </p:txBody>
      </p:sp>
      <p:sp>
        <p:nvSpPr>
          <p:cNvPr id="12" name="Text 6"/>
          <p:cNvSpPr/>
          <p:nvPr/>
        </p:nvSpPr>
        <p:spPr>
          <a:xfrm>
            <a:off x="6093381" y="7057549"/>
            <a:ext cx="7930039" cy="555069"/>
          </a:xfrm>
          <a:prstGeom prst="rect">
            <a:avLst/>
          </a:prstGeom>
          <a:noFill/>
          <a:ln/>
        </p:spPr>
        <p:txBody>
          <a:bodyPr wrap="square" lIns="0" tIns="0" rIns="0" bIns="0" rtlCol="0" anchor="t"/>
          <a:lstStyle/>
          <a:p>
            <a:pPr marL="0" indent="0" algn="l">
              <a:lnSpc>
                <a:spcPts val="2150"/>
              </a:lnSpc>
              <a:buNone/>
            </a:pPr>
            <a:r>
              <a:rPr lang="en-US" sz="1350" dirty="0">
                <a:solidFill>
                  <a:srgbClr val="DCD7E5"/>
                </a:solidFill>
                <a:latin typeface="Heebo" pitchFamily="34" charset="0"/>
                <a:ea typeface="Heebo" pitchFamily="34" charset="-122"/>
                <a:cs typeface="Heebo" pitchFamily="34" charset="-120"/>
              </a:rPr>
              <a:t>The system prints the generated UUID as the invoice number, providing a unique identifier for the customer's purchase.</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35317"/>
          </a:xfrm>
          <a:prstGeom prst="rect">
            <a:avLst/>
          </a:prstGeom>
        </p:spPr>
      </p:pic>
      <p:sp>
        <p:nvSpPr>
          <p:cNvPr id="3" name="Text 0"/>
          <p:cNvSpPr/>
          <p:nvPr/>
        </p:nvSpPr>
        <p:spPr>
          <a:xfrm>
            <a:off x="709851" y="3414951"/>
            <a:ext cx="5944195" cy="633770"/>
          </a:xfrm>
          <a:prstGeom prst="rect">
            <a:avLst/>
          </a:prstGeom>
          <a:noFill/>
          <a:ln/>
        </p:spPr>
        <p:txBody>
          <a:bodyPr wrap="none" lIns="0" tIns="0" rIns="0" bIns="0" rtlCol="0" anchor="t"/>
          <a:lstStyle/>
          <a:p>
            <a:pPr marL="0" indent="0">
              <a:lnSpc>
                <a:spcPts val="4950"/>
              </a:lnSpc>
              <a:buNone/>
            </a:pPr>
            <a:r>
              <a:rPr lang="en-US" sz="3950" dirty="0">
                <a:solidFill>
                  <a:srgbClr val="F2F0F4"/>
                </a:solidFill>
                <a:latin typeface="Montserrat" pitchFamily="34" charset="0"/>
                <a:ea typeface="Montserrat" pitchFamily="34" charset="-122"/>
                <a:cs typeface="Montserrat" pitchFamily="34" charset="-120"/>
              </a:rPr>
              <a:t>Creating the Bill Object</a:t>
            </a:r>
            <a:endParaRPr lang="en-US" sz="3950" dirty="0"/>
          </a:p>
        </p:txBody>
      </p:sp>
      <p:sp>
        <p:nvSpPr>
          <p:cNvPr id="4" name="Shape 1"/>
          <p:cNvSpPr/>
          <p:nvPr/>
        </p:nvSpPr>
        <p:spPr>
          <a:xfrm>
            <a:off x="709851" y="4352925"/>
            <a:ext cx="13210699" cy="2997041"/>
          </a:xfrm>
          <a:prstGeom prst="roundRect">
            <a:avLst>
              <a:gd name="adj" fmla="val 2842"/>
            </a:avLst>
          </a:prstGeom>
          <a:noFill/>
          <a:ln w="7620">
            <a:solidFill>
              <a:srgbClr val="FFFFFF">
                <a:alpha val="24000"/>
              </a:srgbClr>
            </a:solidFill>
            <a:prstDash val="solid"/>
          </a:ln>
        </p:spPr>
      </p:sp>
      <p:sp>
        <p:nvSpPr>
          <p:cNvPr id="5" name="Shape 2"/>
          <p:cNvSpPr/>
          <p:nvPr/>
        </p:nvSpPr>
        <p:spPr>
          <a:xfrm>
            <a:off x="717471" y="4360545"/>
            <a:ext cx="13195459" cy="583168"/>
          </a:xfrm>
          <a:prstGeom prst="rect">
            <a:avLst/>
          </a:prstGeom>
          <a:solidFill>
            <a:srgbClr val="FFFFFF">
              <a:alpha val="4000"/>
            </a:srgbClr>
          </a:solidFill>
          <a:ln/>
        </p:spPr>
      </p:sp>
      <p:sp>
        <p:nvSpPr>
          <p:cNvPr id="6" name="Text 3"/>
          <p:cNvSpPr/>
          <p:nvPr/>
        </p:nvSpPr>
        <p:spPr>
          <a:xfrm>
            <a:off x="920234" y="4489847"/>
            <a:ext cx="6188393" cy="324564"/>
          </a:xfrm>
          <a:prstGeom prst="rect">
            <a:avLst/>
          </a:prstGeom>
          <a:noFill/>
          <a:ln/>
        </p:spPr>
        <p:txBody>
          <a:bodyPr wrap="none" lIns="0" tIns="0" rIns="0" bIns="0" rtlCol="0" anchor="t"/>
          <a:lstStyle/>
          <a:p>
            <a:pPr marL="0" indent="0">
              <a:lnSpc>
                <a:spcPts val="2550"/>
              </a:lnSpc>
              <a:buNone/>
            </a:pPr>
            <a:r>
              <a:rPr lang="en-US" sz="1550" dirty="0">
                <a:solidFill>
                  <a:srgbClr val="DCD7E5"/>
                </a:solidFill>
                <a:latin typeface="Heebo" pitchFamily="34" charset="0"/>
                <a:ea typeface="Heebo" pitchFamily="34" charset="-122"/>
                <a:cs typeface="Heebo" pitchFamily="34" charset="-120"/>
              </a:rPr>
              <a:t>Attribute</a:t>
            </a:r>
            <a:endParaRPr lang="en-US" sz="1550" dirty="0"/>
          </a:p>
        </p:txBody>
      </p:sp>
      <p:sp>
        <p:nvSpPr>
          <p:cNvPr id="7" name="Text 4"/>
          <p:cNvSpPr/>
          <p:nvPr/>
        </p:nvSpPr>
        <p:spPr>
          <a:xfrm>
            <a:off x="7521773" y="4489847"/>
            <a:ext cx="6188393" cy="324564"/>
          </a:xfrm>
          <a:prstGeom prst="rect">
            <a:avLst/>
          </a:prstGeom>
          <a:noFill/>
          <a:ln/>
        </p:spPr>
        <p:txBody>
          <a:bodyPr wrap="none" lIns="0" tIns="0" rIns="0" bIns="0" rtlCol="0" anchor="t"/>
          <a:lstStyle/>
          <a:p>
            <a:pPr marL="0" indent="0">
              <a:lnSpc>
                <a:spcPts val="2550"/>
              </a:lnSpc>
              <a:buNone/>
            </a:pPr>
            <a:r>
              <a:rPr lang="en-US" sz="1550" dirty="0">
                <a:solidFill>
                  <a:srgbClr val="DCD7E5"/>
                </a:solidFill>
                <a:latin typeface="Heebo" pitchFamily="34" charset="0"/>
                <a:ea typeface="Heebo" pitchFamily="34" charset="-122"/>
                <a:cs typeface="Heebo" pitchFamily="34" charset="-120"/>
              </a:rPr>
              <a:t>Description</a:t>
            </a:r>
            <a:endParaRPr lang="en-US" sz="1550" dirty="0"/>
          </a:p>
        </p:txBody>
      </p:sp>
      <p:sp>
        <p:nvSpPr>
          <p:cNvPr id="8" name="Shape 5"/>
          <p:cNvSpPr/>
          <p:nvPr/>
        </p:nvSpPr>
        <p:spPr>
          <a:xfrm>
            <a:off x="717471" y="4943713"/>
            <a:ext cx="13195459" cy="583168"/>
          </a:xfrm>
          <a:prstGeom prst="rect">
            <a:avLst/>
          </a:prstGeom>
          <a:solidFill>
            <a:srgbClr val="000000">
              <a:alpha val="4000"/>
            </a:srgbClr>
          </a:solidFill>
          <a:ln/>
        </p:spPr>
      </p:sp>
      <p:sp>
        <p:nvSpPr>
          <p:cNvPr id="9" name="Text 6"/>
          <p:cNvSpPr/>
          <p:nvPr/>
        </p:nvSpPr>
        <p:spPr>
          <a:xfrm>
            <a:off x="920234" y="5073015"/>
            <a:ext cx="6188393" cy="324564"/>
          </a:xfrm>
          <a:prstGeom prst="rect">
            <a:avLst/>
          </a:prstGeom>
          <a:noFill/>
          <a:ln/>
        </p:spPr>
        <p:txBody>
          <a:bodyPr wrap="none" lIns="0" tIns="0" rIns="0" bIns="0" rtlCol="0" anchor="t"/>
          <a:lstStyle/>
          <a:p>
            <a:pPr marL="0" indent="0">
              <a:lnSpc>
                <a:spcPts val="2550"/>
              </a:lnSpc>
              <a:buNone/>
            </a:pPr>
            <a:r>
              <a:rPr lang="en-US" sz="1550" dirty="0">
                <a:solidFill>
                  <a:srgbClr val="DCD7E5"/>
                </a:solidFill>
                <a:latin typeface="Heebo" pitchFamily="34" charset="0"/>
                <a:ea typeface="Heebo" pitchFamily="34" charset="-122"/>
                <a:cs typeface="Heebo" pitchFamily="34" charset="-120"/>
              </a:rPr>
              <a:t>invoice_number</a:t>
            </a:r>
            <a:endParaRPr lang="en-US" sz="1550" dirty="0"/>
          </a:p>
        </p:txBody>
      </p:sp>
      <p:sp>
        <p:nvSpPr>
          <p:cNvPr id="10" name="Text 7"/>
          <p:cNvSpPr/>
          <p:nvPr/>
        </p:nvSpPr>
        <p:spPr>
          <a:xfrm>
            <a:off x="7521773" y="5073015"/>
            <a:ext cx="6188393" cy="324564"/>
          </a:xfrm>
          <a:prstGeom prst="rect">
            <a:avLst/>
          </a:prstGeom>
          <a:noFill/>
          <a:ln/>
        </p:spPr>
        <p:txBody>
          <a:bodyPr wrap="none" lIns="0" tIns="0" rIns="0" bIns="0" rtlCol="0" anchor="t"/>
          <a:lstStyle/>
          <a:p>
            <a:pPr marL="0" indent="0">
              <a:lnSpc>
                <a:spcPts val="2550"/>
              </a:lnSpc>
              <a:buNone/>
            </a:pPr>
            <a:r>
              <a:rPr lang="en-US" sz="1550" dirty="0">
                <a:solidFill>
                  <a:srgbClr val="DCD7E5"/>
                </a:solidFill>
                <a:latin typeface="Heebo" pitchFamily="34" charset="0"/>
                <a:ea typeface="Heebo" pitchFamily="34" charset="-122"/>
                <a:cs typeface="Heebo" pitchFamily="34" charset="-120"/>
              </a:rPr>
              <a:t>Stores the unique invoice number generated using the "uuid" module.</a:t>
            </a:r>
            <a:endParaRPr lang="en-US" sz="1550" dirty="0"/>
          </a:p>
        </p:txBody>
      </p:sp>
      <p:sp>
        <p:nvSpPr>
          <p:cNvPr id="11" name="Shape 8"/>
          <p:cNvSpPr/>
          <p:nvPr/>
        </p:nvSpPr>
        <p:spPr>
          <a:xfrm>
            <a:off x="717471" y="5526881"/>
            <a:ext cx="13195459" cy="907733"/>
          </a:xfrm>
          <a:prstGeom prst="rect">
            <a:avLst/>
          </a:prstGeom>
          <a:solidFill>
            <a:srgbClr val="FFFFFF">
              <a:alpha val="4000"/>
            </a:srgbClr>
          </a:solidFill>
          <a:ln/>
        </p:spPr>
      </p:sp>
      <p:sp>
        <p:nvSpPr>
          <p:cNvPr id="12" name="Text 9"/>
          <p:cNvSpPr/>
          <p:nvPr/>
        </p:nvSpPr>
        <p:spPr>
          <a:xfrm>
            <a:off x="920234" y="5656183"/>
            <a:ext cx="6188393" cy="324564"/>
          </a:xfrm>
          <a:prstGeom prst="rect">
            <a:avLst/>
          </a:prstGeom>
          <a:noFill/>
          <a:ln/>
        </p:spPr>
        <p:txBody>
          <a:bodyPr wrap="none" lIns="0" tIns="0" rIns="0" bIns="0" rtlCol="0" anchor="t"/>
          <a:lstStyle/>
          <a:p>
            <a:pPr marL="0" indent="0">
              <a:lnSpc>
                <a:spcPts val="2550"/>
              </a:lnSpc>
              <a:buNone/>
            </a:pPr>
            <a:r>
              <a:rPr lang="en-US" sz="1550" dirty="0">
                <a:solidFill>
                  <a:srgbClr val="DCD7E5"/>
                </a:solidFill>
                <a:latin typeface="Heebo" pitchFamily="34" charset="0"/>
                <a:ea typeface="Heebo" pitchFamily="34" charset="-122"/>
                <a:cs typeface="Heebo" pitchFamily="34" charset="-120"/>
              </a:rPr>
              <a:t>total_amount</a:t>
            </a:r>
            <a:endParaRPr lang="en-US" sz="1550" dirty="0"/>
          </a:p>
        </p:txBody>
      </p:sp>
      <p:sp>
        <p:nvSpPr>
          <p:cNvPr id="13" name="Text 10"/>
          <p:cNvSpPr/>
          <p:nvPr/>
        </p:nvSpPr>
        <p:spPr>
          <a:xfrm>
            <a:off x="7521773" y="5656183"/>
            <a:ext cx="6188393" cy="649129"/>
          </a:xfrm>
          <a:prstGeom prst="rect">
            <a:avLst/>
          </a:prstGeom>
          <a:noFill/>
          <a:ln/>
        </p:spPr>
        <p:txBody>
          <a:bodyPr wrap="square" lIns="0" tIns="0" rIns="0" bIns="0" rtlCol="0" anchor="t"/>
          <a:lstStyle/>
          <a:p>
            <a:pPr marL="0" indent="0">
              <a:lnSpc>
                <a:spcPts val="2550"/>
              </a:lnSpc>
              <a:buNone/>
            </a:pPr>
            <a:r>
              <a:rPr lang="en-US" sz="1550" dirty="0">
                <a:solidFill>
                  <a:srgbClr val="DCD7E5"/>
                </a:solidFill>
                <a:latin typeface="Heebo" pitchFamily="34" charset="0"/>
                <a:ea typeface="Heebo" pitchFamily="34" charset="-122"/>
                <a:cs typeface="Heebo" pitchFamily="34" charset="-120"/>
              </a:rPr>
              <a:t>Stores the final total amount of the bill, including any discounts applied.</a:t>
            </a:r>
            <a:endParaRPr lang="en-US" sz="1550" dirty="0"/>
          </a:p>
        </p:txBody>
      </p:sp>
      <p:sp>
        <p:nvSpPr>
          <p:cNvPr id="14" name="Shape 11"/>
          <p:cNvSpPr/>
          <p:nvPr/>
        </p:nvSpPr>
        <p:spPr>
          <a:xfrm>
            <a:off x="717471" y="6434614"/>
            <a:ext cx="13195459" cy="907733"/>
          </a:xfrm>
          <a:prstGeom prst="rect">
            <a:avLst/>
          </a:prstGeom>
          <a:solidFill>
            <a:srgbClr val="000000">
              <a:alpha val="4000"/>
            </a:srgbClr>
          </a:solidFill>
          <a:ln/>
        </p:spPr>
      </p:sp>
      <p:sp>
        <p:nvSpPr>
          <p:cNvPr id="15" name="Text 12"/>
          <p:cNvSpPr/>
          <p:nvPr/>
        </p:nvSpPr>
        <p:spPr>
          <a:xfrm>
            <a:off x="920234" y="6563916"/>
            <a:ext cx="6188393" cy="324564"/>
          </a:xfrm>
          <a:prstGeom prst="rect">
            <a:avLst/>
          </a:prstGeom>
          <a:noFill/>
          <a:ln/>
        </p:spPr>
        <p:txBody>
          <a:bodyPr wrap="none" lIns="0" tIns="0" rIns="0" bIns="0" rtlCol="0" anchor="t"/>
          <a:lstStyle/>
          <a:p>
            <a:pPr marL="0" indent="0">
              <a:lnSpc>
                <a:spcPts val="2550"/>
              </a:lnSpc>
              <a:buNone/>
            </a:pPr>
            <a:r>
              <a:rPr lang="en-US" sz="1550" dirty="0">
                <a:solidFill>
                  <a:srgbClr val="DCD7E5"/>
                </a:solidFill>
                <a:latin typeface="Heebo" pitchFamily="34" charset="0"/>
                <a:ea typeface="Heebo" pitchFamily="34" charset="-122"/>
                <a:cs typeface="Heebo" pitchFamily="34" charset="-120"/>
              </a:rPr>
              <a:t>print_receipt</a:t>
            </a:r>
            <a:endParaRPr lang="en-US" sz="1550" dirty="0"/>
          </a:p>
        </p:txBody>
      </p:sp>
      <p:sp>
        <p:nvSpPr>
          <p:cNvPr id="16" name="Text 13"/>
          <p:cNvSpPr/>
          <p:nvPr/>
        </p:nvSpPr>
        <p:spPr>
          <a:xfrm>
            <a:off x="7521773" y="6563916"/>
            <a:ext cx="6188393" cy="649129"/>
          </a:xfrm>
          <a:prstGeom prst="rect">
            <a:avLst/>
          </a:prstGeom>
          <a:noFill/>
          <a:ln/>
        </p:spPr>
        <p:txBody>
          <a:bodyPr wrap="square" lIns="0" tIns="0" rIns="0" bIns="0" rtlCol="0" anchor="t"/>
          <a:lstStyle/>
          <a:p>
            <a:pPr marL="0" indent="0">
              <a:lnSpc>
                <a:spcPts val="2550"/>
              </a:lnSpc>
              <a:buNone/>
            </a:pPr>
            <a:r>
              <a:rPr lang="en-US" sz="1550" dirty="0">
                <a:solidFill>
                  <a:srgbClr val="DCD7E5"/>
                </a:solidFill>
                <a:latin typeface="Heebo" pitchFamily="34" charset="0"/>
                <a:ea typeface="Heebo" pitchFamily="34" charset="-122"/>
                <a:cs typeface="Heebo" pitchFamily="34" charset="-120"/>
              </a:rPr>
              <a:t>A method that prints a formatted receipt containing the invoice number, date, and total amount, along with a thank-you message.</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4735" y="743069"/>
            <a:ext cx="5308521" cy="656034"/>
          </a:xfrm>
          <a:prstGeom prst="rect">
            <a:avLst/>
          </a:prstGeom>
          <a:noFill/>
          <a:ln/>
        </p:spPr>
        <p:txBody>
          <a:bodyPr wrap="none" lIns="0" tIns="0" rIns="0" bIns="0" rtlCol="0" anchor="t"/>
          <a:lstStyle/>
          <a:p>
            <a:pPr marL="0" indent="0">
              <a:lnSpc>
                <a:spcPts val="5150"/>
              </a:lnSpc>
              <a:buNone/>
            </a:pPr>
            <a:r>
              <a:rPr lang="en-US" sz="4100" dirty="0">
                <a:solidFill>
                  <a:srgbClr val="F2F0F4"/>
                </a:solidFill>
                <a:latin typeface="Montserrat" pitchFamily="34" charset="0"/>
                <a:ea typeface="Montserrat" pitchFamily="34" charset="-122"/>
                <a:cs typeface="Montserrat" pitchFamily="34" charset="-120"/>
              </a:rPr>
              <a:t>Printing the Receipt</a:t>
            </a:r>
            <a:endParaRPr lang="en-US" sz="4100" dirty="0"/>
          </a:p>
        </p:txBody>
      </p:sp>
      <p:sp>
        <p:nvSpPr>
          <p:cNvPr id="4" name="Shape 1"/>
          <p:cNvSpPr/>
          <p:nvPr/>
        </p:nvSpPr>
        <p:spPr>
          <a:xfrm>
            <a:off x="734735" y="1713905"/>
            <a:ext cx="7674531" cy="1896189"/>
          </a:xfrm>
          <a:prstGeom prst="roundRect">
            <a:avLst>
              <a:gd name="adj" fmla="val 4650"/>
            </a:avLst>
          </a:prstGeom>
          <a:solidFill>
            <a:srgbClr val="31136C"/>
          </a:solidFill>
          <a:ln w="7620">
            <a:solidFill>
              <a:srgbClr val="4A2C85"/>
            </a:solidFill>
            <a:prstDash val="solid"/>
          </a:ln>
        </p:spPr>
      </p:sp>
      <p:sp>
        <p:nvSpPr>
          <p:cNvPr id="5" name="Text 2"/>
          <p:cNvSpPr/>
          <p:nvPr/>
        </p:nvSpPr>
        <p:spPr>
          <a:xfrm>
            <a:off x="952262" y="1931432"/>
            <a:ext cx="2624018" cy="328017"/>
          </a:xfrm>
          <a:prstGeom prst="rect">
            <a:avLst/>
          </a:prstGeom>
          <a:noFill/>
          <a:ln/>
        </p:spPr>
        <p:txBody>
          <a:bodyPr wrap="none" lIns="0" tIns="0" rIns="0" bIns="0" rtlCol="0" anchor="t"/>
          <a:lstStyle/>
          <a:p>
            <a:pPr marL="0" indent="0">
              <a:lnSpc>
                <a:spcPts val="2550"/>
              </a:lnSpc>
              <a:buNone/>
            </a:pPr>
            <a:r>
              <a:rPr lang="en-US" sz="2050" dirty="0">
                <a:solidFill>
                  <a:srgbClr val="DCD7E5"/>
                </a:solidFill>
                <a:latin typeface="Montserrat" pitchFamily="34" charset="0"/>
                <a:ea typeface="Montserrat" pitchFamily="34" charset="-122"/>
                <a:cs typeface="Montserrat" pitchFamily="34" charset="-120"/>
              </a:rPr>
              <a:t>Formatting</a:t>
            </a:r>
            <a:endParaRPr lang="en-US" sz="2050" dirty="0"/>
          </a:p>
        </p:txBody>
      </p:sp>
      <p:sp>
        <p:nvSpPr>
          <p:cNvPr id="6" name="Text 3"/>
          <p:cNvSpPr/>
          <p:nvPr/>
        </p:nvSpPr>
        <p:spPr>
          <a:xfrm>
            <a:off x="952262" y="2385298"/>
            <a:ext cx="7239476" cy="1007269"/>
          </a:xfrm>
          <a:prstGeom prst="rect">
            <a:avLst/>
          </a:prstGeom>
          <a:noFill/>
          <a:ln/>
        </p:spPr>
        <p:txBody>
          <a:bodyPr wrap="square" lIns="0" tIns="0" rIns="0" bIns="0" rtlCol="0" anchor="t"/>
          <a:lstStyle/>
          <a:p>
            <a:pPr marL="0" indent="0">
              <a:lnSpc>
                <a:spcPts val="2600"/>
              </a:lnSpc>
              <a:buNone/>
            </a:pPr>
            <a:r>
              <a:rPr lang="en-US" sz="1650" dirty="0">
                <a:solidFill>
                  <a:srgbClr val="DCD7E5"/>
                </a:solidFill>
                <a:latin typeface="Heebo" pitchFamily="34" charset="0"/>
                <a:ea typeface="Heebo" pitchFamily="34" charset="-122"/>
                <a:cs typeface="Heebo" pitchFamily="34" charset="-120"/>
              </a:rPr>
              <a:t>The "print_receipt" method prints a formatted receipt, including the invoice number, the current date, a separator line, the final total amount, and a concluding thank-you message.</a:t>
            </a:r>
            <a:endParaRPr lang="en-US" sz="1650" dirty="0"/>
          </a:p>
        </p:txBody>
      </p:sp>
      <p:sp>
        <p:nvSpPr>
          <p:cNvPr id="7" name="Shape 4"/>
          <p:cNvSpPr/>
          <p:nvPr/>
        </p:nvSpPr>
        <p:spPr>
          <a:xfrm>
            <a:off x="734735" y="3820001"/>
            <a:ext cx="7674531" cy="1896189"/>
          </a:xfrm>
          <a:prstGeom prst="roundRect">
            <a:avLst>
              <a:gd name="adj" fmla="val 4650"/>
            </a:avLst>
          </a:prstGeom>
          <a:solidFill>
            <a:srgbClr val="31136C"/>
          </a:solidFill>
          <a:ln w="7620">
            <a:solidFill>
              <a:srgbClr val="4A2C85"/>
            </a:solidFill>
            <a:prstDash val="solid"/>
          </a:ln>
        </p:spPr>
      </p:sp>
      <p:sp>
        <p:nvSpPr>
          <p:cNvPr id="8" name="Text 5"/>
          <p:cNvSpPr/>
          <p:nvPr/>
        </p:nvSpPr>
        <p:spPr>
          <a:xfrm>
            <a:off x="952262" y="4037528"/>
            <a:ext cx="2624018" cy="328017"/>
          </a:xfrm>
          <a:prstGeom prst="rect">
            <a:avLst/>
          </a:prstGeom>
          <a:noFill/>
          <a:ln/>
        </p:spPr>
        <p:txBody>
          <a:bodyPr wrap="none" lIns="0" tIns="0" rIns="0" bIns="0" rtlCol="0" anchor="t"/>
          <a:lstStyle/>
          <a:p>
            <a:pPr marL="0" indent="0">
              <a:lnSpc>
                <a:spcPts val="2550"/>
              </a:lnSpc>
              <a:buNone/>
            </a:pPr>
            <a:r>
              <a:rPr lang="en-US" sz="2050" dirty="0">
                <a:solidFill>
                  <a:srgbClr val="DCD7E5"/>
                </a:solidFill>
                <a:latin typeface="Montserrat" pitchFamily="34" charset="0"/>
                <a:ea typeface="Montserrat" pitchFamily="34" charset="-122"/>
                <a:cs typeface="Montserrat" pitchFamily="34" charset="-120"/>
              </a:rPr>
              <a:t>Details</a:t>
            </a:r>
            <a:endParaRPr lang="en-US" sz="2050" dirty="0"/>
          </a:p>
        </p:txBody>
      </p:sp>
      <p:sp>
        <p:nvSpPr>
          <p:cNvPr id="9" name="Text 6"/>
          <p:cNvSpPr/>
          <p:nvPr/>
        </p:nvSpPr>
        <p:spPr>
          <a:xfrm>
            <a:off x="952262" y="4491395"/>
            <a:ext cx="7239476" cy="1007269"/>
          </a:xfrm>
          <a:prstGeom prst="rect">
            <a:avLst/>
          </a:prstGeom>
          <a:noFill/>
          <a:ln/>
        </p:spPr>
        <p:txBody>
          <a:bodyPr wrap="square" lIns="0" tIns="0" rIns="0" bIns="0" rtlCol="0" anchor="t"/>
          <a:lstStyle/>
          <a:p>
            <a:pPr marL="0" indent="0">
              <a:lnSpc>
                <a:spcPts val="2600"/>
              </a:lnSpc>
              <a:buNone/>
            </a:pPr>
            <a:r>
              <a:rPr lang="en-US" sz="1650" dirty="0">
                <a:solidFill>
                  <a:srgbClr val="DCD7E5"/>
                </a:solidFill>
                <a:latin typeface="Heebo" pitchFamily="34" charset="0"/>
                <a:ea typeface="Heebo" pitchFamily="34" charset="-122"/>
                <a:cs typeface="Heebo" pitchFamily="34" charset="-120"/>
              </a:rPr>
              <a:t>The receipt includes essential information such as the invoice number, the current date, and the total amount. This helps customers keep track of their purchases and facilitates order management.</a:t>
            </a:r>
            <a:endParaRPr lang="en-US" sz="1650" dirty="0"/>
          </a:p>
        </p:txBody>
      </p:sp>
      <p:sp>
        <p:nvSpPr>
          <p:cNvPr id="10" name="Shape 7"/>
          <p:cNvSpPr/>
          <p:nvPr/>
        </p:nvSpPr>
        <p:spPr>
          <a:xfrm>
            <a:off x="734735" y="5926098"/>
            <a:ext cx="7674531" cy="1560433"/>
          </a:xfrm>
          <a:prstGeom prst="roundRect">
            <a:avLst>
              <a:gd name="adj" fmla="val 5650"/>
            </a:avLst>
          </a:prstGeom>
          <a:solidFill>
            <a:srgbClr val="31136C"/>
          </a:solidFill>
          <a:ln w="7620">
            <a:solidFill>
              <a:srgbClr val="4A2C85"/>
            </a:solidFill>
            <a:prstDash val="solid"/>
          </a:ln>
        </p:spPr>
      </p:sp>
      <p:sp>
        <p:nvSpPr>
          <p:cNvPr id="11" name="Text 8"/>
          <p:cNvSpPr/>
          <p:nvPr/>
        </p:nvSpPr>
        <p:spPr>
          <a:xfrm>
            <a:off x="952262" y="6143625"/>
            <a:ext cx="2624018" cy="328017"/>
          </a:xfrm>
          <a:prstGeom prst="rect">
            <a:avLst/>
          </a:prstGeom>
          <a:noFill/>
          <a:ln/>
        </p:spPr>
        <p:txBody>
          <a:bodyPr wrap="none" lIns="0" tIns="0" rIns="0" bIns="0" rtlCol="0" anchor="t"/>
          <a:lstStyle/>
          <a:p>
            <a:pPr marL="0" indent="0">
              <a:lnSpc>
                <a:spcPts val="2550"/>
              </a:lnSpc>
              <a:buNone/>
            </a:pPr>
            <a:r>
              <a:rPr lang="en-US" sz="2050" dirty="0">
                <a:solidFill>
                  <a:srgbClr val="DCD7E5"/>
                </a:solidFill>
                <a:latin typeface="Montserrat" pitchFamily="34" charset="0"/>
                <a:ea typeface="Montserrat" pitchFamily="34" charset="-122"/>
                <a:cs typeface="Montserrat" pitchFamily="34" charset="-120"/>
              </a:rPr>
              <a:t>Thank You</a:t>
            </a:r>
            <a:endParaRPr lang="en-US" sz="2050" dirty="0"/>
          </a:p>
        </p:txBody>
      </p:sp>
      <p:sp>
        <p:nvSpPr>
          <p:cNvPr id="12" name="Text 9"/>
          <p:cNvSpPr/>
          <p:nvPr/>
        </p:nvSpPr>
        <p:spPr>
          <a:xfrm>
            <a:off x="952262" y="6597491"/>
            <a:ext cx="7239476" cy="671512"/>
          </a:xfrm>
          <a:prstGeom prst="rect">
            <a:avLst/>
          </a:prstGeom>
          <a:noFill/>
          <a:ln/>
        </p:spPr>
        <p:txBody>
          <a:bodyPr wrap="square" lIns="0" tIns="0" rIns="0" bIns="0" rtlCol="0" anchor="t"/>
          <a:lstStyle/>
          <a:p>
            <a:pPr marL="0" indent="0">
              <a:lnSpc>
                <a:spcPts val="2600"/>
              </a:lnSpc>
              <a:buNone/>
            </a:pPr>
            <a:r>
              <a:rPr lang="en-US" sz="1650" dirty="0">
                <a:solidFill>
                  <a:srgbClr val="DCD7E5"/>
                </a:solidFill>
                <a:latin typeface="Heebo" pitchFamily="34" charset="0"/>
                <a:ea typeface="Heebo" pitchFamily="34" charset="-122"/>
                <a:cs typeface="Heebo" pitchFamily="34" charset="-120"/>
              </a:rPr>
              <a:t>The receipt concludes with a polite thank-you message, reinforcing a positive customer experience. It also encourages customers to return to the shop.</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TotalTime>
  <Words>797</Words>
  <Application>Microsoft Office PowerPoint</Application>
  <PresentationFormat>Custom</PresentationFormat>
  <Paragraphs>75</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Montserrat</vt:lpstr>
      <vt:lpstr>Arial</vt:lpstr>
      <vt:lpstr>Heebo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PRAVIN GADALE</cp:lastModifiedBy>
  <cp:revision>4</cp:revision>
  <dcterms:created xsi:type="dcterms:W3CDTF">2024-09-13T14:51:14Z</dcterms:created>
  <dcterms:modified xsi:type="dcterms:W3CDTF">2024-09-14T10:28:38Z</dcterms:modified>
</cp:coreProperties>
</file>